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slideLayouts/slideLayout1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6" r:id="rId2"/>
    <p:sldMasterId id="2147483687" r:id="rId3"/>
    <p:sldMasterId id="2147483680" r:id="rId4"/>
  </p:sldMasterIdLst>
  <p:notesMasterIdLst>
    <p:notesMasterId r:id="rId28"/>
  </p:notesMasterIdLst>
  <p:sldIdLst>
    <p:sldId id="256" r:id="rId5"/>
    <p:sldId id="261" r:id="rId6"/>
    <p:sldId id="262" r:id="rId7"/>
    <p:sldId id="292" r:id="rId8"/>
    <p:sldId id="296" r:id="rId9"/>
    <p:sldId id="297" r:id="rId10"/>
    <p:sldId id="298" r:id="rId11"/>
    <p:sldId id="280" r:id="rId12"/>
    <p:sldId id="281" r:id="rId13"/>
    <p:sldId id="282" r:id="rId14"/>
    <p:sldId id="283" r:id="rId15"/>
    <p:sldId id="293" r:id="rId16"/>
    <p:sldId id="284" r:id="rId17"/>
    <p:sldId id="294" r:id="rId18"/>
    <p:sldId id="285" r:id="rId19"/>
    <p:sldId id="295" r:id="rId20"/>
    <p:sldId id="286" r:id="rId21"/>
    <p:sldId id="288" r:id="rId22"/>
    <p:sldId id="289" r:id="rId23"/>
    <p:sldId id="290" r:id="rId24"/>
    <p:sldId id="287" r:id="rId25"/>
    <p:sldId id="291" r:id="rId26"/>
    <p:sldId id="259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CF/mWLh5W2xhwFfqcnaQCg==" hashData="bUGtfzf1LTK/iXg0Ky7hejQt2yA=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99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8" autoAdjust="0"/>
    <p:restoredTop sz="89385" autoAdjust="0"/>
  </p:normalViewPr>
  <p:slideViewPr>
    <p:cSldViewPr snapToGrid="0" snapToObjects="1" showGuides="1">
      <p:cViewPr varScale="1">
        <p:scale>
          <a:sx n="100" d="100"/>
          <a:sy n="100" d="100"/>
        </p:scale>
        <p:origin x="-1860" y="-102"/>
      </p:cViewPr>
      <p:guideLst>
        <p:guide orient="horz" pos="32"/>
        <p:guide pos="575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127B60-351A-41FD-8E2C-62693C077DA0}" type="datetimeFigureOut">
              <a:rPr lang="en-GB" smtClean="0"/>
              <a:t>07/07/2015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8A4887-EABC-419D-9F51-3CA6C52CB0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0538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474663" y="1661323"/>
            <a:ext cx="5181600" cy="70802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3200" baseline="0">
                <a:solidFill>
                  <a:schemeClr val="tx1">
                    <a:lumMod val="65000"/>
                    <a:lumOff val="35000"/>
                  </a:schemeClr>
                </a:solidFill>
                <a:latin typeface="Tahoma"/>
                <a:cs typeface="Tahoma"/>
              </a:defRPr>
            </a:lvl1pPr>
            <a:lvl2pPr marL="457200" indent="0">
              <a:buFontTx/>
              <a:buNone/>
              <a:defRPr sz="3600">
                <a:solidFill>
                  <a:schemeClr val="tx1">
                    <a:lumMod val="50000"/>
                    <a:lumOff val="50000"/>
                  </a:schemeClr>
                </a:solidFill>
                <a:latin typeface="Tahoma"/>
                <a:cs typeface="Tahoma"/>
              </a:defRPr>
            </a:lvl2pPr>
            <a:lvl3pPr marL="914400" indent="0">
              <a:buFontTx/>
              <a:buNone/>
              <a:defRPr sz="3600">
                <a:solidFill>
                  <a:schemeClr val="tx1">
                    <a:lumMod val="50000"/>
                    <a:lumOff val="50000"/>
                  </a:schemeClr>
                </a:solidFill>
                <a:latin typeface="Tahoma"/>
                <a:cs typeface="Tahoma"/>
              </a:defRPr>
            </a:lvl3pPr>
            <a:lvl4pPr marL="1371600" indent="0">
              <a:buFontTx/>
              <a:buNone/>
              <a:defRPr sz="3600">
                <a:solidFill>
                  <a:schemeClr val="tx1">
                    <a:lumMod val="50000"/>
                    <a:lumOff val="50000"/>
                  </a:schemeClr>
                </a:solidFill>
                <a:latin typeface="Tahoma"/>
                <a:cs typeface="Tahoma"/>
              </a:defRPr>
            </a:lvl4pPr>
            <a:lvl5pPr marL="1828800" indent="0">
              <a:buFontTx/>
              <a:buNone/>
              <a:defRPr sz="3600">
                <a:solidFill>
                  <a:schemeClr val="tx1">
                    <a:lumMod val="50000"/>
                    <a:lumOff val="50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GB" dirty="0" smtClean="0"/>
              <a:t>Click to edit title text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474663" y="2369348"/>
            <a:ext cx="5181600" cy="80962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800">
                <a:solidFill>
                  <a:srgbClr val="2599DD"/>
                </a:solidFill>
              </a:defRPr>
            </a:lvl1pPr>
          </a:lstStyle>
          <a:p>
            <a:pPr lvl="0"/>
            <a:r>
              <a:rPr lang="en-GB" dirty="0" smtClean="0"/>
              <a:t>Click to edit sub title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8842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44500" y="1547813"/>
            <a:ext cx="4146660" cy="4116387"/>
          </a:xfrm>
          <a:prstGeom prst="rect">
            <a:avLst/>
          </a:prstGeom>
        </p:spPr>
        <p:txBody>
          <a:bodyPr vert="horz"/>
          <a:lstStyle>
            <a:lvl1pPr algn="l">
              <a:buFontTx/>
              <a:buNone/>
              <a:defRPr sz="2800"/>
            </a:lvl1pPr>
            <a:lvl2pPr algn="l">
              <a:buFontTx/>
              <a:buNone/>
              <a:defRPr sz="2000"/>
            </a:lvl2pPr>
            <a:lvl3pPr algn="l">
              <a:buFontTx/>
              <a:buNone/>
              <a:defRPr sz="2000"/>
            </a:lvl3pPr>
            <a:lvl4pPr algn="l">
              <a:buFontTx/>
              <a:buNone/>
              <a:defRPr sz="2000"/>
            </a:lvl4pPr>
            <a:lvl5pPr algn="l">
              <a:buFontTx/>
              <a:buNone/>
              <a:defRPr sz="2000"/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44500" y="510905"/>
            <a:ext cx="8262938" cy="795607"/>
          </a:xfrm>
          <a:prstGeom prst="rect">
            <a:avLst/>
          </a:prstGeom>
        </p:spPr>
        <p:txBody>
          <a:bodyPr vert="horz"/>
          <a:lstStyle>
            <a:lvl1pPr>
              <a:defRPr sz="3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 dirty="0" smtClean="0"/>
              <a:t>Click to edit title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4678363" y="1547812"/>
            <a:ext cx="4029075" cy="1984738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78363" y="3656627"/>
            <a:ext cx="4029075" cy="2007573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717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44499" y="1547813"/>
            <a:ext cx="8262939" cy="2583227"/>
          </a:xfrm>
          <a:prstGeom prst="rect">
            <a:avLst/>
          </a:prstGeom>
        </p:spPr>
        <p:txBody>
          <a:bodyPr vert="horz"/>
          <a:lstStyle>
            <a:lvl1pPr algn="l">
              <a:buFontTx/>
              <a:buNone/>
              <a:defRPr sz="2800"/>
            </a:lvl1pPr>
            <a:lvl2pPr algn="l">
              <a:buFontTx/>
              <a:buNone/>
              <a:defRPr sz="2000"/>
            </a:lvl2pPr>
            <a:lvl3pPr algn="l">
              <a:buFontTx/>
              <a:buNone/>
              <a:defRPr sz="2000"/>
            </a:lvl3pPr>
            <a:lvl4pPr algn="l">
              <a:buFontTx/>
              <a:buNone/>
              <a:defRPr sz="2000"/>
            </a:lvl4pPr>
            <a:lvl5pPr algn="l">
              <a:buFontTx/>
              <a:buNone/>
              <a:defRPr sz="2000"/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44500" y="510905"/>
            <a:ext cx="8262938" cy="795607"/>
          </a:xfrm>
          <a:prstGeom prst="rect">
            <a:avLst/>
          </a:prstGeom>
        </p:spPr>
        <p:txBody>
          <a:bodyPr vert="horz"/>
          <a:lstStyle>
            <a:lvl1pPr>
              <a:defRPr sz="3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 dirty="0" smtClean="0"/>
              <a:t>Click to edit title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444501" y="4298908"/>
            <a:ext cx="1716046" cy="1365291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2312947" y="4298908"/>
            <a:ext cx="1716046" cy="1365291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188079" y="4298908"/>
            <a:ext cx="1716046" cy="1365291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071258" y="4298908"/>
            <a:ext cx="1716046" cy="1365291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47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474663" y="654109"/>
            <a:ext cx="5181600" cy="70802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3200" baseline="0">
                <a:solidFill>
                  <a:schemeClr val="tx1">
                    <a:lumMod val="65000"/>
                    <a:lumOff val="35000"/>
                  </a:schemeClr>
                </a:solidFill>
                <a:latin typeface="Tahoma"/>
                <a:cs typeface="Tahoma"/>
              </a:defRPr>
            </a:lvl1pPr>
            <a:lvl2pPr marL="457200" indent="0">
              <a:buFontTx/>
              <a:buNone/>
              <a:defRPr sz="3600">
                <a:solidFill>
                  <a:schemeClr val="tx1">
                    <a:lumMod val="50000"/>
                    <a:lumOff val="50000"/>
                  </a:schemeClr>
                </a:solidFill>
                <a:latin typeface="Tahoma"/>
                <a:cs typeface="Tahoma"/>
              </a:defRPr>
            </a:lvl2pPr>
            <a:lvl3pPr marL="914400" indent="0">
              <a:buFontTx/>
              <a:buNone/>
              <a:defRPr sz="3600">
                <a:solidFill>
                  <a:schemeClr val="tx1">
                    <a:lumMod val="50000"/>
                    <a:lumOff val="50000"/>
                  </a:schemeClr>
                </a:solidFill>
                <a:latin typeface="Tahoma"/>
                <a:cs typeface="Tahoma"/>
              </a:defRPr>
            </a:lvl3pPr>
            <a:lvl4pPr marL="1371600" indent="0">
              <a:buFontTx/>
              <a:buNone/>
              <a:defRPr sz="3600">
                <a:solidFill>
                  <a:schemeClr val="tx1">
                    <a:lumMod val="50000"/>
                    <a:lumOff val="50000"/>
                  </a:schemeClr>
                </a:solidFill>
                <a:latin typeface="Tahoma"/>
                <a:cs typeface="Tahoma"/>
              </a:defRPr>
            </a:lvl4pPr>
            <a:lvl5pPr marL="1828800" indent="0">
              <a:buFontTx/>
              <a:buNone/>
              <a:defRPr sz="3600">
                <a:solidFill>
                  <a:schemeClr val="tx1">
                    <a:lumMod val="50000"/>
                    <a:lumOff val="50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GB" dirty="0" smtClean="0"/>
              <a:t>Click to edit title text</a:t>
            </a:r>
            <a:endParaRPr lang="en-US" dirty="0"/>
          </a:p>
        </p:txBody>
      </p:sp>
      <p:sp>
        <p:nvSpPr>
          <p:cNvPr id="5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474663" y="1362134"/>
            <a:ext cx="5181600" cy="80962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>
                <a:solidFill>
                  <a:srgbClr val="2599DD"/>
                </a:solidFill>
              </a:defRPr>
            </a:lvl1pPr>
          </a:lstStyle>
          <a:p>
            <a:pPr lvl="0"/>
            <a:r>
              <a:rPr lang="en-GB" dirty="0" smtClean="0"/>
              <a:t>Click to edit sub title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459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44500" y="1547813"/>
            <a:ext cx="8262938" cy="4116387"/>
          </a:xfrm>
          <a:prstGeom prst="rect">
            <a:avLst/>
          </a:prstGeom>
        </p:spPr>
        <p:txBody>
          <a:bodyPr vert="horz"/>
          <a:lstStyle>
            <a:lvl1pPr algn="l">
              <a:buFontTx/>
              <a:buNone/>
              <a:defRPr sz="2800"/>
            </a:lvl1pPr>
            <a:lvl2pPr algn="l">
              <a:buFontTx/>
              <a:buNone/>
              <a:defRPr sz="2000"/>
            </a:lvl2pPr>
            <a:lvl3pPr algn="l">
              <a:buFontTx/>
              <a:buNone/>
              <a:defRPr sz="2000"/>
            </a:lvl3pPr>
            <a:lvl4pPr algn="l">
              <a:buFontTx/>
              <a:buNone/>
              <a:defRPr sz="2000"/>
            </a:lvl4pPr>
            <a:lvl5pPr algn="l">
              <a:buFontTx/>
              <a:buNone/>
              <a:defRPr sz="2000"/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44500" y="510905"/>
            <a:ext cx="8262938" cy="795607"/>
          </a:xfrm>
          <a:prstGeom prst="rect">
            <a:avLst/>
          </a:prstGeom>
        </p:spPr>
        <p:txBody>
          <a:bodyPr vert="horz"/>
          <a:lstStyle>
            <a:lvl1pPr>
              <a:defRPr sz="3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 dirty="0" smtClean="0"/>
              <a:t>Click to edit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6056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44500" y="510905"/>
            <a:ext cx="8262938" cy="795607"/>
          </a:xfrm>
          <a:prstGeom prst="rect">
            <a:avLst/>
          </a:prstGeom>
        </p:spPr>
        <p:txBody>
          <a:bodyPr vert="horz"/>
          <a:lstStyle>
            <a:lvl1pPr>
              <a:defRPr sz="3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 dirty="0" smtClean="0"/>
              <a:t>Click to edit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44500" y="1547813"/>
            <a:ext cx="8262938" cy="4116387"/>
          </a:xfrm>
          <a:prstGeom prst="rect">
            <a:avLst/>
          </a:prstGeom>
        </p:spPr>
        <p:txBody>
          <a:bodyPr vert="horz"/>
          <a:lstStyle>
            <a:lvl1pPr marL="457200" indent="-457200">
              <a:buFont typeface="Arial"/>
              <a:buChar char="•"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914400" indent="-457200">
              <a:buFont typeface="Arial"/>
              <a:buChar char="•"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1257300" indent="-342900">
              <a:buFont typeface="Arial"/>
              <a:buChar char="•"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657350" indent="-285750">
              <a:buFont typeface="Arial"/>
              <a:buChar char="•"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2114550" indent="-285750">
              <a:buFont typeface="Arial"/>
              <a:buChar char="•"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732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44500" y="1547813"/>
            <a:ext cx="4146660" cy="4116387"/>
          </a:xfrm>
          <a:prstGeom prst="rect">
            <a:avLst/>
          </a:prstGeom>
        </p:spPr>
        <p:txBody>
          <a:bodyPr vert="horz"/>
          <a:lstStyle>
            <a:lvl1pPr algn="l">
              <a:buFontTx/>
              <a:buNone/>
              <a:defRPr sz="2800"/>
            </a:lvl1pPr>
            <a:lvl2pPr algn="l">
              <a:buFontTx/>
              <a:buNone/>
              <a:defRPr sz="2000"/>
            </a:lvl2pPr>
            <a:lvl3pPr algn="l">
              <a:buFontTx/>
              <a:buNone/>
              <a:defRPr sz="2000"/>
            </a:lvl3pPr>
            <a:lvl4pPr algn="l">
              <a:buFontTx/>
              <a:buNone/>
              <a:defRPr sz="2000"/>
            </a:lvl4pPr>
            <a:lvl5pPr algn="l">
              <a:buFontTx/>
              <a:buNone/>
              <a:defRPr sz="2000"/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44500" y="510905"/>
            <a:ext cx="8262938" cy="795607"/>
          </a:xfrm>
          <a:prstGeom prst="rect">
            <a:avLst/>
          </a:prstGeom>
        </p:spPr>
        <p:txBody>
          <a:bodyPr vert="horz"/>
          <a:lstStyle>
            <a:lvl1pPr>
              <a:defRPr sz="3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 dirty="0" smtClean="0"/>
              <a:t>Click to edit title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4678363" y="1547812"/>
            <a:ext cx="4029075" cy="4116387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910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44500" y="1547813"/>
            <a:ext cx="4146660" cy="4116387"/>
          </a:xfrm>
          <a:prstGeom prst="rect">
            <a:avLst/>
          </a:prstGeom>
        </p:spPr>
        <p:txBody>
          <a:bodyPr vert="horz"/>
          <a:lstStyle>
            <a:lvl1pPr algn="l">
              <a:buFontTx/>
              <a:buNone/>
              <a:defRPr sz="2800"/>
            </a:lvl1pPr>
            <a:lvl2pPr algn="l">
              <a:buFontTx/>
              <a:buNone/>
              <a:defRPr sz="2000"/>
            </a:lvl2pPr>
            <a:lvl3pPr algn="l">
              <a:buFontTx/>
              <a:buNone/>
              <a:defRPr sz="2000"/>
            </a:lvl3pPr>
            <a:lvl4pPr algn="l">
              <a:buFontTx/>
              <a:buNone/>
              <a:defRPr sz="2000"/>
            </a:lvl4pPr>
            <a:lvl5pPr algn="l">
              <a:buFontTx/>
              <a:buNone/>
              <a:defRPr sz="2000"/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44500" y="510905"/>
            <a:ext cx="8262938" cy="795607"/>
          </a:xfrm>
          <a:prstGeom prst="rect">
            <a:avLst/>
          </a:prstGeom>
        </p:spPr>
        <p:txBody>
          <a:bodyPr vert="horz"/>
          <a:lstStyle>
            <a:lvl1pPr>
              <a:defRPr sz="3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 dirty="0" smtClean="0"/>
              <a:t>Click to edit title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4678363" y="1547812"/>
            <a:ext cx="4029075" cy="1984738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78363" y="3656627"/>
            <a:ext cx="4029075" cy="2007573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587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44499" y="1547813"/>
            <a:ext cx="8262939" cy="2583227"/>
          </a:xfrm>
          <a:prstGeom prst="rect">
            <a:avLst/>
          </a:prstGeom>
        </p:spPr>
        <p:txBody>
          <a:bodyPr vert="horz"/>
          <a:lstStyle>
            <a:lvl1pPr algn="l">
              <a:buFontTx/>
              <a:buNone/>
              <a:defRPr sz="2800"/>
            </a:lvl1pPr>
            <a:lvl2pPr algn="l">
              <a:buFontTx/>
              <a:buNone/>
              <a:defRPr sz="2000"/>
            </a:lvl2pPr>
            <a:lvl3pPr algn="l">
              <a:buFontTx/>
              <a:buNone/>
              <a:defRPr sz="2000"/>
            </a:lvl3pPr>
            <a:lvl4pPr algn="l">
              <a:buFontTx/>
              <a:buNone/>
              <a:defRPr sz="2000"/>
            </a:lvl4pPr>
            <a:lvl5pPr algn="l">
              <a:buFontTx/>
              <a:buNone/>
              <a:defRPr sz="2000"/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44500" y="510905"/>
            <a:ext cx="8262938" cy="795607"/>
          </a:xfrm>
          <a:prstGeom prst="rect">
            <a:avLst/>
          </a:prstGeom>
        </p:spPr>
        <p:txBody>
          <a:bodyPr vert="horz"/>
          <a:lstStyle>
            <a:lvl1pPr>
              <a:defRPr sz="3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 dirty="0" smtClean="0"/>
              <a:t>Click to edit title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444501" y="4298908"/>
            <a:ext cx="1716046" cy="1365291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2312947" y="4298908"/>
            <a:ext cx="1716046" cy="1365291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188079" y="4298908"/>
            <a:ext cx="1716046" cy="1365291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071258" y="4298908"/>
            <a:ext cx="1716046" cy="1365291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260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44500" y="1547813"/>
            <a:ext cx="8262938" cy="4116387"/>
          </a:xfrm>
          <a:prstGeom prst="rect">
            <a:avLst/>
          </a:prstGeom>
        </p:spPr>
        <p:txBody>
          <a:bodyPr vert="horz"/>
          <a:lstStyle>
            <a:lvl1pPr algn="l">
              <a:buFontTx/>
              <a:buNone/>
              <a:defRPr sz="2800"/>
            </a:lvl1pPr>
            <a:lvl2pPr algn="l">
              <a:buFontTx/>
              <a:buNone/>
              <a:defRPr sz="2000"/>
            </a:lvl2pPr>
            <a:lvl3pPr algn="l">
              <a:buFontTx/>
              <a:buNone/>
              <a:defRPr sz="2000"/>
            </a:lvl3pPr>
            <a:lvl4pPr algn="l">
              <a:buFontTx/>
              <a:buNone/>
              <a:defRPr sz="2000"/>
            </a:lvl4pPr>
            <a:lvl5pPr algn="l">
              <a:buFontTx/>
              <a:buNone/>
              <a:defRPr sz="2000"/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44500" y="510905"/>
            <a:ext cx="8262938" cy="795607"/>
          </a:xfrm>
          <a:prstGeom prst="rect">
            <a:avLst/>
          </a:prstGeom>
        </p:spPr>
        <p:txBody>
          <a:bodyPr vert="horz"/>
          <a:lstStyle>
            <a:lvl1pPr>
              <a:defRPr sz="3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 dirty="0" smtClean="0"/>
              <a:t>Click to edit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4445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44500" y="510905"/>
            <a:ext cx="8262938" cy="795607"/>
          </a:xfrm>
          <a:prstGeom prst="rect">
            <a:avLst/>
          </a:prstGeom>
        </p:spPr>
        <p:txBody>
          <a:bodyPr vert="horz"/>
          <a:lstStyle>
            <a:lvl1pPr>
              <a:defRPr sz="3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 dirty="0" smtClean="0"/>
              <a:t>Click to edit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44500" y="1547813"/>
            <a:ext cx="8262938" cy="4116387"/>
          </a:xfrm>
          <a:prstGeom prst="rect">
            <a:avLst/>
          </a:prstGeom>
        </p:spPr>
        <p:txBody>
          <a:bodyPr vert="horz"/>
          <a:lstStyle>
            <a:lvl1pPr marL="457200" indent="-457200">
              <a:buFont typeface="Arial"/>
              <a:buChar char="•"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914400" indent="-457200">
              <a:buFont typeface="Arial"/>
              <a:buChar char="•"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1257300" indent="-342900">
              <a:buFont typeface="Arial"/>
              <a:buChar char="•"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657350" indent="-285750">
              <a:buFont typeface="Arial"/>
              <a:buChar char="•"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2114550" indent="-285750">
              <a:buFont typeface="Arial"/>
              <a:buChar char="•"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5017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44500" y="1547813"/>
            <a:ext cx="4146660" cy="4116387"/>
          </a:xfrm>
          <a:prstGeom prst="rect">
            <a:avLst/>
          </a:prstGeom>
        </p:spPr>
        <p:txBody>
          <a:bodyPr vert="horz"/>
          <a:lstStyle>
            <a:lvl1pPr algn="l">
              <a:buFontTx/>
              <a:buNone/>
              <a:defRPr sz="2800"/>
            </a:lvl1pPr>
            <a:lvl2pPr algn="l">
              <a:buFontTx/>
              <a:buNone/>
              <a:defRPr sz="2000"/>
            </a:lvl2pPr>
            <a:lvl3pPr algn="l">
              <a:buFontTx/>
              <a:buNone/>
              <a:defRPr sz="2000"/>
            </a:lvl3pPr>
            <a:lvl4pPr algn="l">
              <a:buFontTx/>
              <a:buNone/>
              <a:defRPr sz="2000"/>
            </a:lvl4pPr>
            <a:lvl5pPr algn="l">
              <a:buFontTx/>
              <a:buNone/>
              <a:defRPr sz="2000"/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44500" y="510905"/>
            <a:ext cx="8262938" cy="795607"/>
          </a:xfrm>
          <a:prstGeom prst="rect">
            <a:avLst/>
          </a:prstGeom>
        </p:spPr>
        <p:txBody>
          <a:bodyPr vert="horz"/>
          <a:lstStyle>
            <a:lvl1pPr>
              <a:defRPr sz="3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 dirty="0" smtClean="0"/>
              <a:t>Click to edit title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4678363" y="1547812"/>
            <a:ext cx="4029075" cy="4116387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791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.jp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CF6796-1857-8144-8FE5-2B504825CCD5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41CFF3-9E0C-EA4B-A646-9154FBF8AC08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Picture 11" descr="NS - Powerpoint - Template2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41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550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NS - Powerpoint - Template3.jp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0395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457200" y="1425136"/>
            <a:ext cx="8240713" cy="0"/>
          </a:xfrm>
          <a:prstGeom prst="line">
            <a:avLst/>
          </a:prstGeom>
          <a:ln w="12700" cmpd="sng"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8615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82" r:id="rId2"/>
    <p:sldLayoutId id="2147483684" r:id="rId3"/>
    <p:sldLayoutId id="2147483685" r:id="rId4"/>
    <p:sldLayoutId id="2147483686" r:id="rId5"/>
  </p:sldLayoutIdLst>
  <p:txStyles>
    <p:titleStyle>
      <a:lvl1pPr algn="l" defTabSz="457200" rtl="0" eaLnBrk="1" latinLnBrk="0" hangingPunct="1">
        <a:spcBef>
          <a:spcPct val="0"/>
        </a:spcBef>
        <a:buNone/>
        <a:defRPr sz="3400" kern="1200">
          <a:solidFill>
            <a:schemeClr val="tx1">
              <a:lumMod val="50000"/>
              <a:lumOff val="50000"/>
            </a:schemeClr>
          </a:solidFill>
          <a:latin typeface="Tahoma"/>
          <a:ea typeface="+mj-ea"/>
          <a:cs typeface="Tahoma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Clr>
          <a:srgbClr val="2599DD"/>
        </a:buClr>
        <a:buFontTx/>
        <a:buNone/>
        <a:defRPr sz="2800" kern="1200">
          <a:solidFill>
            <a:schemeClr val="tx1">
              <a:lumMod val="75000"/>
              <a:lumOff val="25000"/>
            </a:schemeClr>
          </a:solidFill>
          <a:latin typeface="Tahoma"/>
          <a:ea typeface="+mn-ea"/>
          <a:cs typeface="Tahoma"/>
        </a:defRPr>
      </a:lvl1pPr>
      <a:lvl2pPr marL="457200" indent="0" algn="l" defTabSz="457200" rtl="0" eaLnBrk="1" latinLnBrk="0" hangingPunct="1">
        <a:spcBef>
          <a:spcPct val="20000"/>
        </a:spcBef>
        <a:buClr>
          <a:srgbClr val="2599DD"/>
        </a:buClr>
        <a:buFontTx/>
        <a:buNone/>
        <a:defRPr sz="2600" kern="1200">
          <a:solidFill>
            <a:schemeClr val="tx1">
              <a:lumMod val="75000"/>
              <a:lumOff val="25000"/>
            </a:schemeClr>
          </a:solidFill>
          <a:latin typeface="Tahoma"/>
          <a:ea typeface="+mn-ea"/>
          <a:cs typeface="Tahoma"/>
        </a:defRPr>
      </a:lvl2pPr>
      <a:lvl3pPr marL="914400" indent="0" algn="l" defTabSz="457200" rtl="0" eaLnBrk="1" latinLnBrk="0" hangingPunct="1">
        <a:spcBef>
          <a:spcPct val="20000"/>
        </a:spcBef>
        <a:buClr>
          <a:srgbClr val="2599DD"/>
        </a:buClr>
        <a:buFontTx/>
        <a:buNone/>
        <a:defRPr sz="2400" kern="1200">
          <a:solidFill>
            <a:schemeClr val="tx1">
              <a:lumMod val="75000"/>
              <a:lumOff val="25000"/>
            </a:schemeClr>
          </a:solidFill>
          <a:latin typeface="Tahoma"/>
          <a:ea typeface="+mn-ea"/>
          <a:cs typeface="Tahoma"/>
        </a:defRPr>
      </a:lvl3pPr>
      <a:lvl4pPr marL="1371600" indent="0" algn="l" defTabSz="457200" rtl="0" eaLnBrk="1" latinLnBrk="0" hangingPunct="1">
        <a:spcBef>
          <a:spcPct val="20000"/>
        </a:spcBef>
        <a:buClr>
          <a:srgbClr val="2599DD"/>
        </a:buClr>
        <a:buFontTx/>
        <a:buNone/>
        <a:defRPr sz="1800" kern="1200">
          <a:solidFill>
            <a:schemeClr val="tx1">
              <a:lumMod val="75000"/>
              <a:lumOff val="25000"/>
            </a:schemeClr>
          </a:solidFill>
          <a:latin typeface="Tahoma"/>
          <a:ea typeface="+mn-ea"/>
          <a:cs typeface="Tahoma"/>
        </a:defRPr>
      </a:lvl4pPr>
      <a:lvl5pPr marL="1828800" indent="0" algn="l" defTabSz="457200" rtl="0" eaLnBrk="1" latinLnBrk="0" hangingPunct="1">
        <a:spcBef>
          <a:spcPct val="20000"/>
        </a:spcBef>
        <a:buClr>
          <a:srgbClr val="2599DD"/>
        </a:buClr>
        <a:buFontTx/>
        <a:buNone/>
        <a:defRPr sz="1800" kern="1200">
          <a:solidFill>
            <a:schemeClr val="tx1">
              <a:lumMod val="75000"/>
              <a:lumOff val="25000"/>
            </a:schemeClr>
          </a:solidFill>
          <a:latin typeface="Tahoma"/>
          <a:ea typeface="+mn-ea"/>
          <a:cs typeface="Tahom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0395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457200" y="1425136"/>
            <a:ext cx="8240713" cy="0"/>
          </a:xfrm>
          <a:prstGeom prst="line">
            <a:avLst/>
          </a:prstGeom>
          <a:ln w="12700" cmpd="sng"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9773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</p:sldLayoutIdLst>
  <p:txStyles>
    <p:titleStyle>
      <a:lvl1pPr algn="l" defTabSz="457200" rtl="0" eaLnBrk="1" latinLnBrk="0" hangingPunct="1">
        <a:spcBef>
          <a:spcPct val="0"/>
        </a:spcBef>
        <a:buNone/>
        <a:defRPr sz="3400" kern="1200">
          <a:solidFill>
            <a:schemeClr val="tx1">
              <a:lumMod val="50000"/>
              <a:lumOff val="50000"/>
            </a:schemeClr>
          </a:solidFill>
          <a:latin typeface="Tahoma"/>
          <a:ea typeface="+mj-ea"/>
          <a:cs typeface="Tahoma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Clr>
          <a:srgbClr val="2599DD"/>
        </a:buClr>
        <a:buFontTx/>
        <a:buNone/>
        <a:defRPr sz="2800" kern="1200">
          <a:solidFill>
            <a:schemeClr val="tx1">
              <a:lumMod val="75000"/>
              <a:lumOff val="25000"/>
            </a:schemeClr>
          </a:solidFill>
          <a:latin typeface="Tahoma"/>
          <a:ea typeface="+mn-ea"/>
          <a:cs typeface="Tahoma"/>
        </a:defRPr>
      </a:lvl1pPr>
      <a:lvl2pPr marL="457200" indent="0" algn="l" defTabSz="457200" rtl="0" eaLnBrk="1" latinLnBrk="0" hangingPunct="1">
        <a:spcBef>
          <a:spcPct val="20000"/>
        </a:spcBef>
        <a:buClr>
          <a:srgbClr val="2599DD"/>
        </a:buClr>
        <a:buFontTx/>
        <a:buNone/>
        <a:defRPr sz="2600" kern="1200">
          <a:solidFill>
            <a:schemeClr val="tx1">
              <a:lumMod val="75000"/>
              <a:lumOff val="25000"/>
            </a:schemeClr>
          </a:solidFill>
          <a:latin typeface="Tahoma"/>
          <a:ea typeface="+mn-ea"/>
          <a:cs typeface="Tahoma"/>
        </a:defRPr>
      </a:lvl2pPr>
      <a:lvl3pPr marL="914400" indent="0" algn="l" defTabSz="457200" rtl="0" eaLnBrk="1" latinLnBrk="0" hangingPunct="1">
        <a:spcBef>
          <a:spcPct val="20000"/>
        </a:spcBef>
        <a:buClr>
          <a:srgbClr val="2599DD"/>
        </a:buClr>
        <a:buFontTx/>
        <a:buNone/>
        <a:defRPr sz="2400" kern="1200">
          <a:solidFill>
            <a:schemeClr val="tx1">
              <a:lumMod val="75000"/>
              <a:lumOff val="25000"/>
            </a:schemeClr>
          </a:solidFill>
          <a:latin typeface="Tahoma"/>
          <a:ea typeface="+mn-ea"/>
          <a:cs typeface="Tahoma"/>
        </a:defRPr>
      </a:lvl3pPr>
      <a:lvl4pPr marL="1371600" indent="0" algn="l" defTabSz="457200" rtl="0" eaLnBrk="1" latinLnBrk="0" hangingPunct="1">
        <a:spcBef>
          <a:spcPct val="20000"/>
        </a:spcBef>
        <a:buClr>
          <a:srgbClr val="2599DD"/>
        </a:buClr>
        <a:buFontTx/>
        <a:buNone/>
        <a:defRPr sz="1800" kern="1200">
          <a:solidFill>
            <a:schemeClr val="tx1">
              <a:lumMod val="75000"/>
              <a:lumOff val="25000"/>
            </a:schemeClr>
          </a:solidFill>
          <a:latin typeface="Tahoma"/>
          <a:ea typeface="+mn-ea"/>
          <a:cs typeface="Tahoma"/>
        </a:defRPr>
      </a:lvl4pPr>
      <a:lvl5pPr marL="1828800" indent="0" algn="l" defTabSz="457200" rtl="0" eaLnBrk="1" latinLnBrk="0" hangingPunct="1">
        <a:spcBef>
          <a:spcPct val="20000"/>
        </a:spcBef>
        <a:buClr>
          <a:srgbClr val="2599DD"/>
        </a:buClr>
        <a:buFontTx/>
        <a:buNone/>
        <a:defRPr sz="1800" kern="1200">
          <a:solidFill>
            <a:schemeClr val="tx1">
              <a:lumMod val="75000"/>
              <a:lumOff val="25000"/>
            </a:schemeClr>
          </a:solidFill>
          <a:latin typeface="Tahoma"/>
          <a:ea typeface="+mn-ea"/>
          <a:cs typeface="Tahom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CF6796-1857-8144-8FE5-2B504825CCD5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41CFF3-9E0C-EA4B-A646-9154FBF8AC08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415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48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google.co.uk/url?url=http://rightquestion.org/blog/inquiring-minds-4/&amp;rct=j&amp;frm=1&amp;q=&amp;esrc=s&amp;sa=U&amp;ved=0CBYQ9QEwAGoVChMIo46B-o6UxgIVy5QsCh1ugAFy&amp;usg=AFQjCNFFxTi4ncTA6mDPFAucCJb-IaoAQA" TargetMode="Externa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74663" y="1457087"/>
            <a:ext cx="5943924" cy="848143"/>
          </a:xfrm>
        </p:spPr>
        <p:txBody>
          <a:bodyPr/>
          <a:lstStyle/>
          <a:p>
            <a:r>
              <a:rPr lang="en-GB" sz="3600" dirty="0" smtClean="0"/>
              <a:t>My System Looks like it Works….but how do I Prove it?</a:t>
            </a:r>
            <a:endParaRPr lang="en-US" sz="3600" dirty="0"/>
          </a:p>
        </p:txBody>
      </p:sp>
      <p:sp>
        <p:nvSpPr>
          <p:cNvPr id="8" name="Oval 7"/>
          <p:cNvSpPr/>
          <p:nvPr/>
        </p:nvSpPr>
        <p:spPr>
          <a:xfrm>
            <a:off x="5459104" y="2441707"/>
            <a:ext cx="2768291" cy="2524990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bg1">
                    <a:lumMod val="50000"/>
                  </a:schemeClr>
                </a:solidFill>
              </a:ln>
            </a:endParaRPr>
          </a:p>
        </p:txBody>
      </p:sp>
      <p:sp>
        <p:nvSpPr>
          <p:cNvPr id="9" name="Text Placeholder 12"/>
          <p:cNvSpPr txBox="1">
            <a:spLocks/>
          </p:cNvSpPr>
          <p:nvPr/>
        </p:nvSpPr>
        <p:spPr>
          <a:xfrm>
            <a:off x="5709194" y="2808167"/>
            <a:ext cx="2590741" cy="174907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 baseline="0">
                <a:solidFill>
                  <a:srgbClr val="2599DD"/>
                </a:solidFill>
                <a:latin typeface="Tahoma"/>
                <a:ea typeface="+mn-ea"/>
                <a:cs typeface="Tahoma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n-US" sz="1800" dirty="0" smtClean="0"/>
              <a:t>  John Horncastle.</a:t>
            </a:r>
          </a:p>
          <a:p>
            <a:pPr>
              <a:lnSpc>
                <a:spcPct val="80000"/>
              </a:lnSpc>
            </a:pPr>
            <a:endParaRPr lang="en-US" dirty="0" smtClean="0"/>
          </a:p>
          <a:p>
            <a:pPr>
              <a:lnSpc>
                <a:spcPct val="80000"/>
              </a:lnSpc>
            </a:pPr>
            <a:r>
              <a:rPr lang="en-US" dirty="0" smtClean="0"/>
              <a:t>Lead Pharmacist – Production &amp; Preparation.</a:t>
            </a:r>
          </a:p>
          <a:p>
            <a:pPr>
              <a:lnSpc>
                <a:spcPct val="80000"/>
              </a:lnSpc>
            </a:pPr>
            <a:endParaRPr lang="en-US" dirty="0"/>
          </a:p>
          <a:p>
            <a:pPr>
              <a:lnSpc>
                <a:spcPct val="80000"/>
              </a:lnSpc>
            </a:pPr>
            <a:r>
              <a:rPr lang="en-US" dirty="0" smtClean="0"/>
              <a:t>Newcastle Hospitals NHS Foundation Trust</a:t>
            </a:r>
          </a:p>
        </p:txBody>
      </p:sp>
    </p:spTree>
    <p:extLst>
      <p:ext uri="{BB962C8B-B14F-4D97-AF65-F5344CB8AC3E}">
        <p14:creationId xmlns:p14="http://schemas.microsoft.com/office/powerpoint/2010/main" val="2174856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Validation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44500" y="1547813"/>
            <a:ext cx="8262938" cy="4661918"/>
          </a:xfrm>
        </p:spPr>
        <p:txBody>
          <a:bodyPr/>
          <a:lstStyle/>
          <a:p>
            <a:pPr lvl="0"/>
            <a:r>
              <a:rPr lang="en-GB" dirty="0"/>
              <a:t>A standardised approach to validating all computerised systems should be used and documented in a </a:t>
            </a:r>
            <a:r>
              <a:rPr lang="en-GB" b="1" dirty="0" smtClean="0"/>
              <a:t>Computerised systems Validation </a:t>
            </a:r>
            <a:r>
              <a:rPr lang="en-GB" b="1" dirty="0"/>
              <a:t>master </a:t>
            </a:r>
            <a:r>
              <a:rPr lang="en-GB" b="1" dirty="0" smtClean="0"/>
              <a:t>plan (</a:t>
            </a:r>
            <a:r>
              <a:rPr lang="en-GB" b="1" dirty="0" err="1" smtClean="0"/>
              <a:t>csVMP</a:t>
            </a:r>
            <a:r>
              <a:rPr lang="en-GB" b="1" dirty="0" smtClean="0"/>
              <a:t>)</a:t>
            </a:r>
            <a:r>
              <a:rPr lang="en-GB" dirty="0" smtClean="0"/>
              <a:t>.</a:t>
            </a:r>
            <a:endParaRPr lang="en-GB" dirty="0"/>
          </a:p>
          <a:p>
            <a:r>
              <a:rPr lang="en-GB" dirty="0"/>
              <a:t>The level of resource put into validating a system should be commensurate with the risk posed by system </a:t>
            </a:r>
            <a:r>
              <a:rPr lang="en-GB" dirty="0" smtClean="0"/>
              <a:t>failure</a:t>
            </a:r>
          </a:p>
          <a:p>
            <a:pPr marL="914400" lvl="2" indent="0">
              <a:buNone/>
            </a:pPr>
            <a:r>
              <a:rPr lang="en-GB" sz="3200" b="1" dirty="0" smtClean="0">
                <a:solidFill>
                  <a:srgbClr val="FF0000"/>
                </a:solidFill>
              </a:rPr>
              <a:t>- Calculating Drug Interaction</a:t>
            </a:r>
          </a:p>
          <a:p>
            <a:pPr marL="914400" lvl="2" indent="0">
              <a:buNone/>
            </a:pPr>
            <a:r>
              <a:rPr lang="en-GB" sz="3200" b="1" dirty="0" smtClean="0">
                <a:solidFill>
                  <a:srgbClr val="00B050"/>
                </a:solidFill>
              </a:rPr>
              <a:t>-</a:t>
            </a:r>
            <a:r>
              <a:rPr lang="en-GB" sz="3200" b="1" dirty="0" smtClean="0">
                <a:solidFill>
                  <a:srgbClr val="FF0000"/>
                </a:solidFill>
              </a:rPr>
              <a:t> </a:t>
            </a:r>
            <a:r>
              <a:rPr lang="en-GB" sz="3200" b="1" dirty="0" smtClean="0">
                <a:solidFill>
                  <a:srgbClr val="00B050"/>
                </a:solidFill>
              </a:rPr>
              <a:t>Printing ward box delivery labels </a:t>
            </a:r>
            <a:endParaRPr lang="en-GB" sz="3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18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 txBox="1">
            <a:spLocks/>
          </p:cNvSpPr>
          <p:nvPr/>
        </p:nvSpPr>
        <p:spPr>
          <a:xfrm>
            <a:off x="434652" y="3090009"/>
            <a:ext cx="8262938" cy="3024188"/>
          </a:xfrm>
          <a:prstGeom prst="rect">
            <a:avLst/>
          </a:prstGeom>
        </p:spPr>
        <p:txBody>
          <a:bodyPr vert="horz"/>
          <a:lstStyle>
            <a:lvl1pPr marL="457200" indent="-457200" algn="l" defTabSz="457200" rtl="0" eaLnBrk="1" latinLnBrk="0" hangingPunct="1">
              <a:spcBef>
                <a:spcPct val="20000"/>
              </a:spcBef>
              <a:buClr>
                <a:srgbClr val="2599DD"/>
              </a:buClr>
              <a:buFont typeface="Arial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ea typeface="+mn-ea"/>
                <a:cs typeface="Tahoma"/>
              </a:defRPr>
            </a:lvl1pPr>
            <a:lvl2pPr marL="914400" indent="-457200" algn="l" defTabSz="457200" rtl="0" eaLnBrk="1" latinLnBrk="0" hangingPunct="1">
              <a:spcBef>
                <a:spcPct val="20000"/>
              </a:spcBef>
              <a:buClr>
                <a:srgbClr val="2599DD"/>
              </a:buClr>
              <a:buFont typeface="Arial"/>
              <a:buChar char="•"/>
              <a:defRPr sz="26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ea typeface="+mn-ea"/>
                <a:cs typeface="Tahoma"/>
              </a:defRPr>
            </a:lvl2pPr>
            <a:lvl3pPr marL="1257300" indent="-342900" algn="l" defTabSz="457200" rtl="0" eaLnBrk="1" latinLnBrk="0" hangingPunct="1">
              <a:spcBef>
                <a:spcPct val="20000"/>
              </a:spcBef>
              <a:buClr>
                <a:srgbClr val="2599DD"/>
              </a:buClr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ea typeface="+mn-ea"/>
                <a:cs typeface="Tahoma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rgbClr val="2599DD"/>
              </a:buClr>
              <a:buFont typeface="Arial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ea typeface="+mn-ea"/>
                <a:cs typeface="Tahoma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buClr>
                <a:srgbClr val="2599DD"/>
              </a:buClr>
              <a:buFont typeface="Arial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ea typeface="+mn-ea"/>
                <a:cs typeface="Tahom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 smtClean="0"/>
              <a:t>2) </a:t>
            </a:r>
            <a:r>
              <a:rPr lang="en-GB" b="1" dirty="0" smtClean="0"/>
              <a:t>Assess available solutions</a:t>
            </a:r>
          </a:p>
          <a:p>
            <a:pPr marL="0" lvl="1" indent="0">
              <a:buNone/>
            </a:pPr>
            <a:r>
              <a:rPr lang="en-GB" dirty="0" smtClean="0"/>
              <a:t>	(</a:t>
            </a:r>
            <a:r>
              <a:rPr lang="en-GB" sz="2800" b="1" dirty="0">
                <a:solidFill>
                  <a:srgbClr val="00B050"/>
                </a:solidFill>
              </a:rPr>
              <a:t>D</a:t>
            </a:r>
            <a:r>
              <a:rPr lang="en-GB" dirty="0"/>
              <a:t>esign </a:t>
            </a:r>
            <a:r>
              <a:rPr lang="en-GB" sz="2800" b="1" dirty="0">
                <a:solidFill>
                  <a:srgbClr val="00B050"/>
                </a:solidFill>
              </a:rPr>
              <a:t>Q</a:t>
            </a:r>
            <a:r>
              <a:rPr lang="en-GB" dirty="0"/>
              <a:t>ualification</a:t>
            </a:r>
            <a:r>
              <a:rPr lang="en-GB" dirty="0" smtClean="0"/>
              <a:t>)</a:t>
            </a:r>
            <a:endParaRPr lang="en-GB" b="1" dirty="0"/>
          </a:p>
          <a:p>
            <a:pPr marL="0" indent="0">
              <a:buNone/>
            </a:pPr>
            <a:r>
              <a:rPr lang="en-GB" dirty="0" smtClean="0"/>
              <a:t>3) </a:t>
            </a:r>
            <a:r>
              <a:rPr lang="en-GB" b="1" dirty="0" smtClean="0"/>
              <a:t>Consider assessing supplier</a:t>
            </a:r>
          </a:p>
          <a:p>
            <a:pPr marL="0" indent="0">
              <a:buNone/>
            </a:pPr>
            <a:r>
              <a:rPr lang="en-GB" b="1" dirty="0"/>
              <a:t>	</a:t>
            </a:r>
            <a:r>
              <a:rPr lang="en-GB" dirty="0" smtClean="0"/>
              <a:t>Supplier Audit, Reputation, Previous NHS?</a:t>
            </a:r>
          </a:p>
          <a:p>
            <a:pPr marL="0" indent="0">
              <a:buNone/>
            </a:pPr>
            <a:r>
              <a:rPr lang="en-GB" dirty="0" smtClean="0"/>
              <a:t>4) </a:t>
            </a:r>
            <a:r>
              <a:rPr lang="en-GB" b="1" dirty="0" smtClean="0"/>
              <a:t>Choose!</a:t>
            </a:r>
          </a:p>
          <a:p>
            <a:pPr marL="457200" lvl="1" indent="0">
              <a:buNone/>
            </a:pPr>
            <a:endParaRPr lang="en-GB" dirty="0"/>
          </a:p>
          <a:p>
            <a:pPr marL="457200" lvl="1" indent="0">
              <a:buNone/>
            </a:pPr>
            <a:endParaRPr lang="en-GB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Walking the Validation Path (New System)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44500" y="1602404"/>
            <a:ext cx="8262938" cy="1645763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1) </a:t>
            </a:r>
            <a:r>
              <a:rPr lang="en-GB" b="1" dirty="0" smtClean="0"/>
              <a:t>Define your requirements </a:t>
            </a:r>
          </a:p>
          <a:p>
            <a:pPr marL="0" indent="0">
              <a:buNone/>
            </a:pPr>
            <a:r>
              <a:rPr lang="en-GB" dirty="0" smtClean="0"/>
              <a:t>(</a:t>
            </a:r>
            <a:r>
              <a:rPr lang="en-GB" b="1" dirty="0" smtClean="0">
                <a:solidFill>
                  <a:srgbClr val="00B050"/>
                </a:solidFill>
              </a:rPr>
              <a:t>U</a:t>
            </a:r>
            <a:r>
              <a:rPr lang="en-GB" dirty="0" smtClean="0"/>
              <a:t>ser </a:t>
            </a:r>
            <a:r>
              <a:rPr lang="en-GB" b="1" dirty="0" smtClean="0">
                <a:solidFill>
                  <a:srgbClr val="00B050"/>
                </a:solidFill>
              </a:rPr>
              <a:t>R</a:t>
            </a:r>
            <a:r>
              <a:rPr lang="en-GB" dirty="0" smtClean="0"/>
              <a:t>equirement </a:t>
            </a:r>
            <a:r>
              <a:rPr lang="en-GB" b="1" dirty="0" smtClean="0">
                <a:solidFill>
                  <a:srgbClr val="00B050"/>
                </a:solidFill>
              </a:rPr>
              <a:t>S</a:t>
            </a:r>
            <a:r>
              <a:rPr lang="en-GB" dirty="0" smtClean="0"/>
              <a:t>pecification)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GB" dirty="0" smtClean="0"/>
              <a:t>Consider a scoring system.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209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Rounded Rectangle 3"/>
          <p:cNvSpPr/>
          <p:nvPr/>
        </p:nvSpPr>
        <p:spPr>
          <a:xfrm>
            <a:off x="434652" y="791564"/>
            <a:ext cx="7997589" cy="51725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GB" sz="2400" b="1" dirty="0" smtClean="0"/>
          </a:p>
          <a:p>
            <a:pPr lvl="0"/>
            <a:endParaRPr lang="en-GB" sz="2400" b="1" dirty="0"/>
          </a:p>
          <a:p>
            <a:pPr lvl="0"/>
            <a:endParaRPr lang="en-GB" sz="3200" b="1" dirty="0" smtClean="0"/>
          </a:p>
          <a:p>
            <a:pPr lvl="0"/>
            <a:r>
              <a:rPr lang="en-GB" sz="3200" b="1" dirty="0"/>
              <a:t>	</a:t>
            </a:r>
            <a:r>
              <a:rPr lang="en-GB" sz="3200" b="1" dirty="0" smtClean="0"/>
              <a:t>Scoring Systems</a:t>
            </a:r>
          </a:p>
          <a:p>
            <a:pPr lvl="0"/>
            <a:endParaRPr lang="en-GB" sz="3200" b="1" dirty="0"/>
          </a:p>
          <a:p>
            <a:pPr lvl="0"/>
            <a:r>
              <a:rPr lang="en-GB" sz="2400" dirty="0" smtClean="0"/>
              <a:t>“</a:t>
            </a:r>
            <a:r>
              <a:rPr lang="en-GB" sz="2400" dirty="0" err="1" smtClean="0"/>
              <a:t>MoSCoW</a:t>
            </a:r>
            <a:r>
              <a:rPr lang="en-GB" sz="2400" dirty="0"/>
              <a:t>” – Which defines requirements as;</a:t>
            </a:r>
          </a:p>
          <a:p>
            <a:pPr lvl="1"/>
            <a:r>
              <a:rPr lang="en-GB" sz="2400" b="1" dirty="0"/>
              <a:t>M</a:t>
            </a:r>
            <a:r>
              <a:rPr lang="en-GB" sz="2400" dirty="0"/>
              <a:t>ust Have (Essential Function) </a:t>
            </a:r>
          </a:p>
          <a:p>
            <a:pPr lvl="1"/>
            <a:r>
              <a:rPr lang="en-GB" sz="2400" b="1" dirty="0"/>
              <a:t>S</a:t>
            </a:r>
            <a:r>
              <a:rPr lang="en-GB" sz="2400" dirty="0"/>
              <a:t>hould have (High Priority but not essential)</a:t>
            </a:r>
          </a:p>
          <a:p>
            <a:pPr lvl="1"/>
            <a:r>
              <a:rPr lang="en-GB" sz="2400" b="1" dirty="0"/>
              <a:t>C</a:t>
            </a:r>
            <a:r>
              <a:rPr lang="en-GB" sz="2400" dirty="0"/>
              <a:t>ould have (Desirable but not necessary)</a:t>
            </a:r>
          </a:p>
          <a:p>
            <a:pPr lvl="1"/>
            <a:r>
              <a:rPr lang="en-GB" sz="2400" b="1" dirty="0"/>
              <a:t>W</a:t>
            </a:r>
            <a:r>
              <a:rPr lang="en-GB" sz="2400" dirty="0"/>
              <a:t>ould Like (Would like to see functionality offered in the future</a:t>
            </a:r>
            <a:r>
              <a:rPr lang="en-GB" sz="2400" dirty="0" smtClean="0"/>
              <a:t>)</a:t>
            </a:r>
          </a:p>
          <a:p>
            <a:pPr lvl="1"/>
            <a:endParaRPr lang="en-GB" sz="2400" dirty="0"/>
          </a:p>
          <a:p>
            <a:pPr lvl="0"/>
            <a:r>
              <a:rPr lang="en-GB" sz="2400" dirty="0" smtClean="0"/>
              <a:t>Assessment </a:t>
            </a:r>
            <a:r>
              <a:rPr lang="en-GB" sz="2400" dirty="0"/>
              <a:t>of each feature of a system as</a:t>
            </a:r>
          </a:p>
          <a:p>
            <a:pPr lvl="1"/>
            <a:r>
              <a:rPr lang="en-GB" sz="2400" dirty="0"/>
              <a:t>Essential</a:t>
            </a:r>
          </a:p>
          <a:p>
            <a:pPr lvl="1"/>
            <a:r>
              <a:rPr lang="en-GB" sz="2400" dirty="0"/>
              <a:t>Desirable</a:t>
            </a:r>
          </a:p>
          <a:p>
            <a:pPr lvl="1"/>
            <a:r>
              <a:rPr lang="en-GB" sz="2400" dirty="0"/>
              <a:t>Indifferent</a:t>
            </a:r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3469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The Path continues….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5) </a:t>
            </a:r>
            <a:r>
              <a:rPr lang="en-GB" b="1" dirty="0" smtClean="0"/>
              <a:t>Install the system – does it work when I switch it on?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	(</a:t>
            </a:r>
            <a:r>
              <a:rPr lang="en-GB" b="1" dirty="0" smtClean="0">
                <a:solidFill>
                  <a:srgbClr val="00B050"/>
                </a:solidFill>
              </a:rPr>
              <a:t>I</a:t>
            </a:r>
            <a:r>
              <a:rPr lang="en-GB" dirty="0" smtClean="0"/>
              <a:t>nstallation </a:t>
            </a:r>
            <a:r>
              <a:rPr lang="en-GB" b="1" dirty="0" smtClean="0">
                <a:solidFill>
                  <a:srgbClr val="00B050"/>
                </a:solidFill>
              </a:rPr>
              <a:t>Q</a:t>
            </a:r>
            <a:r>
              <a:rPr lang="en-GB" dirty="0" smtClean="0"/>
              <a:t>ualification)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6) Prove that it works IN YOUR UNIT</a:t>
            </a:r>
          </a:p>
          <a:p>
            <a:pPr marL="0" indent="0">
              <a:buNone/>
            </a:pPr>
            <a:r>
              <a:rPr lang="en-GB" dirty="0" smtClean="0"/>
              <a:t>		(</a:t>
            </a:r>
            <a:r>
              <a:rPr lang="en-GB" b="1" dirty="0" smtClean="0">
                <a:solidFill>
                  <a:srgbClr val="00B050"/>
                </a:solidFill>
              </a:rPr>
              <a:t>O</a:t>
            </a:r>
            <a:r>
              <a:rPr lang="en-GB" dirty="0" smtClean="0">
                <a:solidFill>
                  <a:schemeClr val="tx1"/>
                </a:solidFill>
              </a:rPr>
              <a:t>perational</a:t>
            </a:r>
            <a:r>
              <a:rPr lang="en-GB" dirty="0" smtClean="0"/>
              <a:t> </a:t>
            </a:r>
            <a:r>
              <a:rPr lang="en-GB" b="1" dirty="0">
                <a:solidFill>
                  <a:srgbClr val="00B050"/>
                </a:solidFill>
              </a:rPr>
              <a:t>Q</a:t>
            </a:r>
            <a:r>
              <a:rPr lang="en-GB" dirty="0"/>
              <a:t>ualification</a:t>
            </a:r>
            <a:r>
              <a:rPr lang="en-GB" dirty="0" smtClean="0"/>
              <a:t>)</a:t>
            </a:r>
          </a:p>
          <a:p>
            <a:r>
              <a:rPr lang="en-GB" dirty="0" smtClean="0"/>
              <a:t>The BIG part of the process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8294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A word on “Off the shelf Validation”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Beware manufacturers “Validation Packages”</a:t>
            </a:r>
          </a:p>
          <a:p>
            <a:r>
              <a:rPr lang="en-GB" dirty="0" smtClean="0"/>
              <a:t>They prove that the system worked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en-GB" sz="2800" dirty="0"/>
              <a:t>In the manufacturers office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en-GB" sz="2800" dirty="0"/>
              <a:t>On their system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en-GB" sz="2800" dirty="0"/>
              <a:t>With their particular setup and configuration</a:t>
            </a:r>
          </a:p>
          <a:p>
            <a:endParaRPr lang="en-GB" dirty="0" smtClean="0"/>
          </a:p>
          <a:p>
            <a:r>
              <a:rPr lang="en-GB" dirty="0" smtClean="0"/>
              <a:t>But will it work like that in YOUR installation?</a:t>
            </a:r>
          </a:p>
          <a:p>
            <a:pPr lvl="2">
              <a:buFont typeface="Wingdings" panose="05000000000000000000" pitchFamily="2" charset="2"/>
              <a:buChar char="q"/>
            </a:pPr>
            <a:endParaRPr lang="en-GB" dirty="0"/>
          </a:p>
          <a:p>
            <a:pPr marL="914400" lvl="2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5850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44499" y="4039738"/>
            <a:ext cx="8472481" cy="1902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spcBef>
                <a:spcPct val="20000"/>
              </a:spcBef>
              <a:buClr>
                <a:srgbClr val="2599DD"/>
              </a:buClr>
              <a:buFont typeface="+mj-lt"/>
              <a:buAutoNum type="arabicPeriod" startAt="3"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Know the expected outcome (ideally the “fail” shouldn’t be allowed to </a:t>
            </a:r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occur)</a:t>
            </a:r>
            <a:endParaRPr lang="en-GB" sz="2800" dirty="0">
              <a:solidFill>
                <a:schemeClr val="tx1">
                  <a:lumMod val="75000"/>
                  <a:lumOff val="25000"/>
                </a:schemeClr>
              </a:solidFill>
              <a:latin typeface="Tahoma"/>
              <a:cs typeface="Tahoma"/>
            </a:endParaRPr>
          </a:p>
          <a:p>
            <a:pPr marL="514350" indent="-514350">
              <a:spcBef>
                <a:spcPct val="20000"/>
              </a:spcBef>
              <a:buClr>
                <a:srgbClr val="2599DD"/>
              </a:buClr>
              <a:buFont typeface="+mj-lt"/>
              <a:buAutoNum type="arabicPeriod" startAt="3"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Test in Triplicate</a:t>
            </a:r>
          </a:p>
          <a:p>
            <a:r>
              <a:rPr lang="en-GB" sz="2800" b="1" dirty="0">
                <a:solidFill>
                  <a:srgbClr val="00B050"/>
                </a:solidFill>
                <a:latin typeface="Tahoma"/>
                <a:cs typeface="Tahoma"/>
              </a:rPr>
              <a:t>100% Pass rate expected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Focus on OQ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44500" y="1547813"/>
            <a:ext cx="8262938" cy="2464629"/>
          </a:xfrm>
        </p:spPr>
        <p:txBody>
          <a:bodyPr/>
          <a:lstStyle/>
          <a:p>
            <a:r>
              <a:rPr lang="en-GB" dirty="0" smtClean="0"/>
              <a:t>Risk Based Approach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Identify potential Failure modes and score each of these.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Write test cases to deliberately try to cause a failure</a:t>
            </a:r>
          </a:p>
        </p:txBody>
      </p:sp>
    </p:spTree>
    <p:extLst>
      <p:ext uri="{BB962C8B-B14F-4D97-AF65-F5344CB8AC3E}">
        <p14:creationId xmlns:p14="http://schemas.microsoft.com/office/powerpoint/2010/main" val="4167388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Assessing Risk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57" y="1547813"/>
            <a:ext cx="8472481" cy="430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5047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Example OQ Script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558" y="1063602"/>
            <a:ext cx="7782495" cy="4982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847" y="1735183"/>
            <a:ext cx="8787060" cy="301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0" y="2763210"/>
            <a:ext cx="10153650" cy="3487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5570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Final steps on the journey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7"/>
            </a:pPr>
            <a:r>
              <a:rPr lang="en-GB" dirty="0" smtClean="0"/>
              <a:t>Testing the system “In use in real life”</a:t>
            </a:r>
          </a:p>
          <a:p>
            <a:pPr marL="457200" lvl="1" indent="0">
              <a:buNone/>
            </a:pPr>
            <a:r>
              <a:rPr lang="en-GB" dirty="0"/>
              <a:t>(</a:t>
            </a:r>
            <a:r>
              <a:rPr lang="en-GB" b="1" dirty="0">
                <a:solidFill>
                  <a:srgbClr val="00B050"/>
                </a:solidFill>
              </a:rPr>
              <a:t>P</a:t>
            </a:r>
            <a:r>
              <a:rPr lang="en-GB" dirty="0"/>
              <a:t>erformance </a:t>
            </a:r>
            <a:r>
              <a:rPr lang="en-GB" b="1" dirty="0">
                <a:solidFill>
                  <a:srgbClr val="00B050"/>
                </a:solidFill>
              </a:rPr>
              <a:t>Q</a:t>
            </a:r>
            <a:r>
              <a:rPr lang="en-GB" dirty="0"/>
              <a:t>ualification) – Consider;</a:t>
            </a:r>
          </a:p>
          <a:p>
            <a:pPr lvl="1"/>
            <a:r>
              <a:rPr lang="en-GB" b="1" dirty="0"/>
              <a:t>Security</a:t>
            </a:r>
            <a:r>
              <a:rPr lang="en-GB" dirty="0"/>
              <a:t> – access </a:t>
            </a:r>
            <a:r>
              <a:rPr lang="en-GB" u="sng" dirty="0"/>
              <a:t>only</a:t>
            </a:r>
            <a:r>
              <a:rPr lang="en-GB" dirty="0"/>
              <a:t> things they need</a:t>
            </a:r>
          </a:p>
          <a:p>
            <a:pPr lvl="1"/>
            <a:r>
              <a:rPr lang="en-GB" b="1" dirty="0"/>
              <a:t>Load Testing – </a:t>
            </a:r>
            <a:r>
              <a:rPr lang="en-GB" dirty="0"/>
              <a:t>If all staff log on what happens?</a:t>
            </a:r>
          </a:p>
          <a:p>
            <a:pPr lvl="1"/>
            <a:r>
              <a:rPr lang="en-GB" b="1" dirty="0"/>
              <a:t>Data Integrity – </a:t>
            </a:r>
            <a:r>
              <a:rPr lang="en-GB" dirty="0"/>
              <a:t>Changes, Permanence, Audit trails (Also links to security</a:t>
            </a:r>
            <a:r>
              <a:rPr lang="en-GB" dirty="0" smtClean="0"/>
              <a:t>)</a:t>
            </a:r>
          </a:p>
          <a:p>
            <a:pPr marL="514350" indent="-514350">
              <a:buFont typeface="+mj-lt"/>
              <a:buAutoNum type="arabicPeriod" startAt="7"/>
            </a:pPr>
            <a:r>
              <a:rPr lang="en-GB" dirty="0" smtClean="0"/>
              <a:t>Train the users – and assess competence! (Don’t leave the training to the System Expert)</a:t>
            </a:r>
          </a:p>
        </p:txBody>
      </p:sp>
    </p:spTree>
    <p:extLst>
      <p:ext uri="{BB962C8B-B14F-4D97-AF65-F5344CB8AC3E}">
        <p14:creationId xmlns:p14="http://schemas.microsoft.com/office/powerpoint/2010/main" val="2959545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The end of the journey…..or is it?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8"/>
            </a:pPr>
            <a:r>
              <a:rPr lang="en-GB" b="1" dirty="0" smtClean="0"/>
              <a:t>Maintaining validated state</a:t>
            </a:r>
          </a:p>
          <a:p>
            <a:r>
              <a:rPr lang="en-GB" u="sng" dirty="0" smtClean="0"/>
              <a:t>Change control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GB" dirty="0"/>
              <a:t>Updates / Upgrades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GB" dirty="0"/>
              <a:t>Configuration changes (E.g. New ingredients added</a:t>
            </a:r>
            <a:r>
              <a:rPr lang="en-GB" dirty="0" smtClean="0"/>
              <a:t>)</a:t>
            </a:r>
          </a:p>
          <a:p>
            <a:r>
              <a:rPr lang="en-GB" u="sng" dirty="0" smtClean="0"/>
              <a:t>Performance Requalification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GB" dirty="0" smtClean="0"/>
              <a:t>Periodic retest using OQ / PQ scripts 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873938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Overview </a:t>
            </a:r>
            <a:endParaRPr lang="en-US" dirty="0"/>
          </a:p>
        </p:txBody>
      </p:sp>
      <p:sp>
        <p:nvSpPr>
          <p:cNvPr id="4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Why do we need to validate systems?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Defining 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omputerised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ystem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The validation process</a:t>
            </a:r>
          </a:p>
        </p:txBody>
      </p:sp>
    </p:spTree>
    <p:extLst>
      <p:ext uri="{BB962C8B-B14F-4D97-AF65-F5344CB8AC3E}">
        <p14:creationId xmlns:p14="http://schemas.microsoft.com/office/powerpoint/2010/main" val="3775563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Hope for the best…..Plan for the worst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 smtClean="0"/>
              <a:t>Disaster Recovery plan</a:t>
            </a:r>
          </a:p>
          <a:p>
            <a:pPr marL="0" indent="0">
              <a:buNone/>
            </a:pPr>
            <a:r>
              <a:rPr lang="en-GB" dirty="0" smtClean="0"/>
              <a:t>Modern systems &amp; networks </a:t>
            </a:r>
            <a:r>
              <a:rPr lang="en-GB" b="1" dirty="0" smtClean="0">
                <a:solidFill>
                  <a:srgbClr val="FF0000"/>
                </a:solidFill>
              </a:rPr>
              <a:t>WILL</a:t>
            </a:r>
            <a:r>
              <a:rPr lang="en-GB" dirty="0" smtClean="0"/>
              <a:t> break (Despite what IT tell you!) </a:t>
            </a:r>
            <a:r>
              <a:rPr lang="en-GB" u="sng" dirty="0" smtClean="0"/>
              <a:t>Aim for;</a:t>
            </a:r>
          </a:p>
          <a:p>
            <a:pPr lvl="2"/>
            <a:r>
              <a:rPr lang="en-GB" sz="2800" dirty="0"/>
              <a:t>A method of running the system from backup data which mirrors “normal” functionality.</a:t>
            </a:r>
            <a:endParaRPr lang="en-GB" dirty="0"/>
          </a:p>
          <a:p>
            <a:pPr lvl="2"/>
            <a:r>
              <a:rPr lang="en-GB" sz="2800" dirty="0"/>
              <a:t>An approved written procedure of how to bring the backup system into use.</a:t>
            </a:r>
            <a:endParaRPr lang="en-GB" dirty="0"/>
          </a:p>
          <a:p>
            <a:pPr lvl="2"/>
            <a:r>
              <a:rPr lang="en-GB" sz="2800" dirty="0"/>
              <a:t>Documentary evidence that this plan has been tested as effective.</a:t>
            </a:r>
            <a:endParaRPr lang="en-GB" dirty="0"/>
          </a:p>
          <a:p>
            <a:pPr marL="0" indent="0">
              <a:buNone/>
            </a:pPr>
            <a:endParaRPr lang="en-GB" u="sng" dirty="0"/>
          </a:p>
        </p:txBody>
      </p:sp>
    </p:spTree>
    <p:extLst>
      <p:ext uri="{BB962C8B-B14F-4D97-AF65-F5344CB8AC3E}">
        <p14:creationId xmlns:p14="http://schemas.microsoft.com/office/powerpoint/2010/main" val="318503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Document everything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0"/>
            <a:r>
              <a:rPr lang="en-GB" dirty="0" smtClean="0"/>
              <a:t>User </a:t>
            </a:r>
            <a:r>
              <a:rPr lang="en-GB" dirty="0"/>
              <a:t>requirement specification</a:t>
            </a:r>
          </a:p>
          <a:p>
            <a:pPr lvl="0"/>
            <a:r>
              <a:rPr lang="en-GB" dirty="0" smtClean="0"/>
              <a:t>Risk </a:t>
            </a:r>
            <a:r>
              <a:rPr lang="en-GB" dirty="0"/>
              <a:t>assessment </a:t>
            </a:r>
            <a:endParaRPr lang="en-GB" dirty="0" smtClean="0"/>
          </a:p>
          <a:p>
            <a:pPr lvl="0"/>
            <a:r>
              <a:rPr lang="en-GB" dirty="0" smtClean="0"/>
              <a:t>System </a:t>
            </a:r>
            <a:r>
              <a:rPr lang="en-GB" dirty="0"/>
              <a:t>validation Report to include;</a:t>
            </a:r>
          </a:p>
          <a:p>
            <a:pPr lvl="1"/>
            <a:r>
              <a:rPr lang="en-GB" sz="2800" dirty="0"/>
              <a:t>Detail of IQ test results</a:t>
            </a:r>
          </a:p>
          <a:p>
            <a:pPr lvl="1"/>
            <a:r>
              <a:rPr lang="en-GB" sz="2800" dirty="0"/>
              <a:t>OQ protocol (Comprising a full set of completed test cases)</a:t>
            </a:r>
          </a:p>
          <a:p>
            <a:pPr lvl="1"/>
            <a:r>
              <a:rPr lang="en-GB" sz="2800" dirty="0"/>
              <a:t>Traceability matrix (Tying together risk assessment outcomes with OQ test cases)</a:t>
            </a:r>
          </a:p>
          <a:p>
            <a:pPr lvl="1"/>
            <a:r>
              <a:rPr lang="en-GB" sz="2800" dirty="0"/>
              <a:t>PQ Protocol (With results of “In-Use” testing performed</a:t>
            </a:r>
            <a:r>
              <a:rPr lang="en-GB" sz="2800" dirty="0" smtClean="0"/>
              <a:t>)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63890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Documents continued…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44500" y="1306512"/>
            <a:ext cx="8262938" cy="4116387"/>
          </a:xfrm>
        </p:spPr>
        <p:txBody>
          <a:bodyPr/>
          <a:lstStyle/>
          <a:p>
            <a:pPr lvl="0"/>
            <a:r>
              <a:rPr lang="en-GB" dirty="0"/>
              <a:t>A system description </a:t>
            </a:r>
            <a:r>
              <a:rPr lang="en-GB" dirty="0" smtClean="0"/>
              <a:t>detailing;</a:t>
            </a:r>
            <a:endParaRPr lang="en-GB" dirty="0"/>
          </a:p>
          <a:p>
            <a:pPr lvl="1"/>
            <a:r>
              <a:rPr lang="en-GB" sz="2800" dirty="0"/>
              <a:t>Principles, objectives, and scope of the computerised system</a:t>
            </a:r>
          </a:p>
          <a:p>
            <a:pPr lvl="1"/>
            <a:r>
              <a:rPr lang="en-GB" sz="2800" dirty="0"/>
              <a:t>System topology (Listing PC’s, and associated servers, networks </a:t>
            </a:r>
            <a:r>
              <a:rPr lang="en-GB" sz="2800" dirty="0" err="1"/>
              <a:t>etc</a:t>
            </a:r>
            <a:r>
              <a:rPr lang="en-GB" sz="2800" dirty="0"/>
              <a:t>).</a:t>
            </a:r>
          </a:p>
          <a:p>
            <a:pPr lvl="1"/>
            <a:r>
              <a:rPr lang="en-GB" sz="2800" dirty="0" smtClean="0"/>
              <a:t>Security </a:t>
            </a:r>
            <a:r>
              <a:rPr lang="en-GB" sz="2800" dirty="0"/>
              <a:t>measures (Including full listing of current user permissions)</a:t>
            </a:r>
          </a:p>
          <a:p>
            <a:pPr lvl="1"/>
            <a:r>
              <a:rPr lang="en-GB" sz="2800" dirty="0"/>
              <a:t>Interfaces to other systems</a:t>
            </a:r>
          </a:p>
          <a:p>
            <a:pPr lvl="0"/>
            <a:r>
              <a:rPr lang="en-GB" dirty="0"/>
              <a:t>Record of change control requests relating to the system.</a:t>
            </a:r>
          </a:p>
          <a:p>
            <a:r>
              <a:rPr lang="en-GB" b="1" dirty="0">
                <a:solidFill>
                  <a:srgbClr val="FF0000"/>
                </a:solidFill>
              </a:rPr>
              <a:t>Training records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950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532264" y="559559"/>
            <a:ext cx="8147712" cy="4230806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sz="4400" dirty="0" smtClean="0"/>
              <a:t>Thank you!.....</a:t>
            </a:r>
          </a:p>
          <a:p>
            <a:endParaRPr lang="en-US" sz="4400" dirty="0"/>
          </a:p>
          <a:p>
            <a:r>
              <a:rPr lang="en-US" sz="4400" dirty="0" smtClean="0"/>
              <a:t>			Any Questions?</a:t>
            </a:r>
            <a:endParaRPr lang="en-US" sz="4400" dirty="0"/>
          </a:p>
        </p:txBody>
      </p:sp>
      <p:pic>
        <p:nvPicPr>
          <p:cNvPr id="1026" name="Picture 2" descr="https://encrypted-tbn2.gstatic.com/images?q=tbn:ANd9GcQgeUgRoZIRalgAgO7782aMn6qEZ5hSGvqBofJqaUdEQrHy6SYczq4dt7eHjQ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265" y="3278427"/>
            <a:ext cx="2658135" cy="248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4998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Introduction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11328" y="1547813"/>
            <a:ext cx="8262938" cy="4116387"/>
          </a:xfrm>
        </p:spPr>
        <p:txBody>
          <a:bodyPr/>
          <a:lstStyle/>
          <a:p>
            <a:pPr marL="0" indent="0">
              <a:buNone/>
            </a:pPr>
            <a:r>
              <a:rPr lang="en-GB" b="1" dirty="0" smtClean="0"/>
              <a:t>Who I am and Why I’m talking to you</a:t>
            </a:r>
          </a:p>
          <a:p>
            <a:r>
              <a:rPr lang="en-GB" dirty="0" smtClean="0"/>
              <a:t>Production Pharmacist at Newcastle RVI</a:t>
            </a:r>
          </a:p>
          <a:p>
            <a:r>
              <a:rPr lang="en-GB" dirty="0" smtClean="0"/>
              <a:t>Led on computerised system validation in RVI unit</a:t>
            </a:r>
          </a:p>
          <a:p>
            <a:r>
              <a:rPr lang="en-GB" dirty="0" smtClean="0"/>
              <a:t>Written current guidance for computerised system validation in NHS aseptic units</a:t>
            </a:r>
          </a:p>
          <a:p>
            <a:r>
              <a:rPr lang="en-GB" dirty="0" smtClean="0"/>
              <a:t>NHS England approached us for guidance (via National QA Committee)</a:t>
            </a:r>
          </a:p>
          <a:p>
            <a:endParaRPr lang="en-GB" dirty="0" smtClean="0"/>
          </a:p>
          <a:p>
            <a:endParaRPr lang="en-GB" dirty="0"/>
          </a:p>
          <a:p>
            <a:pPr marL="0" indent="0"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956141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Introduction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Increasing use of computers for all aspects of </a:t>
            </a:r>
            <a:r>
              <a:rPr lang="en-GB" dirty="0" smtClean="0"/>
              <a:t>patient care.</a:t>
            </a:r>
            <a:endParaRPr lang="en-GB" dirty="0"/>
          </a:p>
          <a:p>
            <a:r>
              <a:rPr lang="en-GB" dirty="0"/>
              <a:t>Massive benefits when it works</a:t>
            </a:r>
          </a:p>
          <a:p>
            <a:r>
              <a:rPr lang="en-GB" dirty="0"/>
              <a:t>Massive </a:t>
            </a:r>
            <a:r>
              <a:rPr lang="en-GB" dirty="0" smtClean="0"/>
              <a:t>potential for patient harm </a:t>
            </a:r>
            <a:r>
              <a:rPr lang="en-GB" dirty="0"/>
              <a:t>if it doesn’t!</a:t>
            </a:r>
          </a:p>
          <a:p>
            <a:r>
              <a:rPr lang="en-GB" dirty="0" smtClean="0"/>
              <a:t>Increasing complexity leads to greater chance of unforeseen problems.</a:t>
            </a:r>
          </a:p>
          <a:p>
            <a:r>
              <a:rPr lang="en-GB" dirty="0" smtClean="0"/>
              <a:t>Detailed testing should manage risks before they cause harm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5557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When it goes wrong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 smtClean="0"/>
              <a:t>System Set up with Option of ordering in “mg” or “mg/kg” to allow flexibility</a:t>
            </a:r>
          </a:p>
          <a:p>
            <a:r>
              <a:rPr lang="en-GB" dirty="0" smtClean="0"/>
              <a:t>Doctor original order in mg/kg for 38.6kg patient</a:t>
            </a:r>
          </a:p>
          <a:p>
            <a:pPr marL="457200" lvl="1" indent="0">
              <a:buNone/>
            </a:pPr>
            <a:r>
              <a:rPr lang="en-GB" b="1" dirty="0">
                <a:solidFill>
                  <a:srgbClr val="2599DD"/>
                </a:solidFill>
              </a:rPr>
              <a:t>“Rx Co-</a:t>
            </a:r>
            <a:r>
              <a:rPr lang="en-GB" b="1" dirty="0" err="1">
                <a:solidFill>
                  <a:srgbClr val="2599DD"/>
                </a:solidFill>
              </a:rPr>
              <a:t>trimoxazole</a:t>
            </a:r>
            <a:r>
              <a:rPr lang="en-GB" b="1" dirty="0">
                <a:solidFill>
                  <a:srgbClr val="2599DD"/>
                </a:solidFill>
              </a:rPr>
              <a:t> 5mg/kg”</a:t>
            </a:r>
          </a:p>
          <a:p>
            <a:pPr marL="457200" lvl="1" indent="0">
              <a:buNone/>
            </a:pPr>
            <a:r>
              <a:rPr lang="en-GB" b="1" dirty="0">
                <a:solidFill>
                  <a:srgbClr val="2599DD"/>
                </a:solidFill>
              </a:rPr>
              <a:t>	Dose = </a:t>
            </a:r>
            <a:r>
              <a:rPr lang="en-GB" b="1" dirty="0" smtClean="0">
                <a:solidFill>
                  <a:srgbClr val="2599DD"/>
                </a:solidFill>
              </a:rPr>
              <a:t>193mg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Closest </a:t>
            </a:r>
            <a:r>
              <a:rPr lang="en-GB" dirty="0"/>
              <a:t>tablet = 160mg – Pharmacy ask Dr to alter prescription to “160mg”</a:t>
            </a:r>
          </a:p>
          <a:p>
            <a:endParaRPr lang="en-GB" dirty="0" smtClean="0"/>
          </a:p>
          <a:p>
            <a:pPr marL="457200" lvl="1" indent="0">
              <a:buNone/>
            </a:pPr>
            <a:r>
              <a:rPr lang="en-GB" b="1" dirty="0" smtClean="0">
                <a:solidFill>
                  <a:srgbClr val="2599DD"/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596296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 smtClean="0"/>
              <a:t>Doctor opens original order and types “160”</a:t>
            </a:r>
          </a:p>
          <a:p>
            <a:r>
              <a:rPr lang="en-GB" dirty="0" smtClean="0"/>
              <a:t>Forgets to change dosing mode to “mg”</a:t>
            </a:r>
          </a:p>
          <a:p>
            <a:endParaRPr lang="en-GB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67" y="2617811"/>
            <a:ext cx="8106771" cy="4049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090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 smtClean="0"/>
              <a:t>No warning of which prescribing mode was selected</a:t>
            </a:r>
          </a:p>
          <a:p>
            <a:r>
              <a:rPr lang="en-GB" dirty="0" smtClean="0"/>
              <a:t>No hard-stops or dose checking put in place</a:t>
            </a:r>
          </a:p>
          <a:p>
            <a:r>
              <a:rPr lang="en-GB" dirty="0" smtClean="0"/>
              <a:t>Massive overdose</a:t>
            </a:r>
          </a:p>
          <a:p>
            <a:r>
              <a:rPr lang="en-GB" dirty="0" smtClean="0"/>
              <a:t>Could this have been foreseen and prevented?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GB" sz="3200" dirty="0" smtClean="0">
                <a:solidFill>
                  <a:srgbClr val="00B050"/>
                </a:solidFill>
              </a:rPr>
              <a:t>Different system design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GB" sz="3200" dirty="0" smtClean="0">
                <a:solidFill>
                  <a:srgbClr val="00B050"/>
                </a:solidFill>
              </a:rPr>
              <a:t>User training</a:t>
            </a:r>
            <a:endParaRPr lang="en-GB" sz="3200" dirty="0">
              <a:solidFill>
                <a:srgbClr val="00B050"/>
              </a:solidFill>
            </a:endParaRPr>
          </a:p>
          <a:p>
            <a:pPr marL="457200" lvl="1" indent="0">
              <a:buNone/>
            </a:pPr>
            <a:endParaRPr lang="en-GB" sz="1800" dirty="0" smtClean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r>
              <a:rPr lang="en-GB" sz="1800" dirty="0" smtClean="0">
                <a:solidFill>
                  <a:schemeClr val="tx1"/>
                </a:solidFill>
              </a:rPr>
              <a:t>https</a:t>
            </a:r>
            <a:r>
              <a:rPr lang="en-GB" sz="1800" dirty="0">
                <a:solidFill>
                  <a:schemeClr val="tx1"/>
                </a:solidFill>
              </a:rPr>
              <a:t>://medium.com/backchannel/how-technology-led-a-hospital-to-give-a-patient-38-times-his-dosage-ded7b3688558</a:t>
            </a:r>
          </a:p>
        </p:txBody>
      </p:sp>
    </p:spTree>
    <p:extLst>
      <p:ext uri="{BB962C8B-B14F-4D97-AF65-F5344CB8AC3E}">
        <p14:creationId xmlns:p14="http://schemas.microsoft.com/office/powerpoint/2010/main" val="308415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A computerised system (E.g. E-Prescribing)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Software </a:t>
            </a:r>
            <a:r>
              <a:rPr lang="en-US" dirty="0"/>
              <a:t>which </a:t>
            </a:r>
            <a:r>
              <a:rPr lang="en-US" dirty="0" smtClean="0"/>
              <a:t>manages prescribing.</a:t>
            </a:r>
          </a:p>
          <a:p>
            <a:r>
              <a:rPr lang="en-US" dirty="0" smtClean="0"/>
              <a:t>PC </a:t>
            </a:r>
            <a:r>
              <a:rPr lang="en-US" dirty="0"/>
              <a:t>hardware running the software </a:t>
            </a:r>
            <a:endParaRPr lang="en-US" dirty="0" smtClean="0"/>
          </a:p>
          <a:p>
            <a:r>
              <a:rPr lang="en-GB" dirty="0" smtClean="0"/>
              <a:t>Printers </a:t>
            </a:r>
            <a:r>
              <a:rPr lang="en-GB" dirty="0"/>
              <a:t>connected to that PC </a:t>
            </a:r>
            <a:endParaRPr lang="en-GB" dirty="0" smtClean="0"/>
          </a:p>
          <a:p>
            <a:r>
              <a:rPr lang="en-GB" dirty="0" smtClean="0"/>
              <a:t>Network </a:t>
            </a:r>
            <a:r>
              <a:rPr lang="en-GB" dirty="0"/>
              <a:t>connecting the system to the wider hospital infrastructure</a:t>
            </a:r>
            <a:r>
              <a:rPr lang="en-GB" dirty="0" smtClean="0"/>
              <a:t>.</a:t>
            </a:r>
          </a:p>
          <a:p>
            <a:r>
              <a:rPr lang="en-GB" dirty="0" smtClean="0"/>
              <a:t>People using the system</a:t>
            </a:r>
          </a:p>
          <a:p>
            <a:r>
              <a:rPr lang="en-GB" dirty="0" smtClean="0"/>
              <a:t>SOPs on how to use the system</a:t>
            </a:r>
          </a:p>
          <a:p>
            <a:r>
              <a:rPr lang="en-GB" dirty="0" smtClean="0"/>
              <a:t>Process being performed with / by the syste</a:t>
            </a:r>
            <a:r>
              <a:rPr lang="en-GB" dirty="0"/>
              <a:t>m</a:t>
            </a:r>
          </a:p>
        </p:txBody>
      </p:sp>
    </p:spTree>
    <p:extLst>
      <p:ext uri="{BB962C8B-B14F-4D97-AF65-F5344CB8AC3E}">
        <p14:creationId xmlns:p14="http://schemas.microsoft.com/office/powerpoint/2010/main" val="134378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b="1" dirty="0" smtClean="0"/>
              <a:t>Considerations</a:t>
            </a:r>
            <a:endParaRPr lang="en-GB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Where a computerised system replaces a manual operation, there should be no resultant decrease </a:t>
            </a:r>
            <a:r>
              <a:rPr lang="en-GB" dirty="0" smtClean="0"/>
              <a:t>in;</a:t>
            </a:r>
          </a:p>
          <a:p>
            <a:r>
              <a:rPr lang="en-GB" dirty="0" smtClean="0"/>
              <a:t>Product quality</a:t>
            </a:r>
          </a:p>
          <a:p>
            <a:r>
              <a:rPr lang="en-GB" dirty="0" smtClean="0"/>
              <a:t>Process control</a:t>
            </a:r>
          </a:p>
          <a:p>
            <a:r>
              <a:rPr lang="en-GB" dirty="0"/>
              <a:t>Q</a:t>
            </a:r>
            <a:r>
              <a:rPr lang="en-GB" dirty="0" smtClean="0"/>
              <a:t>uality </a:t>
            </a:r>
            <a:r>
              <a:rPr lang="en-GB" dirty="0"/>
              <a:t>assurance. </a:t>
            </a:r>
            <a:endParaRPr lang="en-GB" dirty="0" smtClean="0"/>
          </a:p>
          <a:p>
            <a:endParaRPr lang="en-GB" dirty="0"/>
          </a:p>
          <a:p>
            <a:pPr marL="0" indent="0">
              <a:buNone/>
            </a:pPr>
            <a:r>
              <a:rPr lang="en-GB" dirty="0" smtClean="0"/>
              <a:t>There </a:t>
            </a:r>
            <a:r>
              <a:rPr lang="en-GB" dirty="0"/>
              <a:t>should be no increase in the overall risk of the process</a:t>
            </a:r>
            <a:r>
              <a:rPr lang="en-GB" dirty="0" smtClean="0"/>
              <a:t>.</a:t>
            </a:r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2472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4465</TotalTime>
  <Words>808</Words>
  <Application>Microsoft Office PowerPoint</Application>
  <PresentationFormat>On-screen Show (4:3)</PresentationFormat>
  <Paragraphs>154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Office Theme</vt:lpstr>
      <vt:lpstr>Custom Design</vt:lpstr>
      <vt:lpstr>1_Custom Design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 Roundhouse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Growth Strategy 2014-2017</dc:title>
  <dc:creator>Andrew Last</dc:creator>
  <cp:lastModifiedBy>Vishal Savjani</cp:lastModifiedBy>
  <cp:revision>147</cp:revision>
  <cp:lastPrinted>2015-02-16T14:30:17Z</cp:lastPrinted>
  <dcterms:created xsi:type="dcterms:W3CDTF">2015-02-10T10:36:06Z</dcterms:created>
  <dcterms:modified xsi:type="dcterms:W3CDTF">2015-07-07T11:59:42Z</dcterms:modified>
</cp:coreProperties>
</file>