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87" r:id="rId3"/>
    <p:sldMasterId id="2147483680" r:id="rId4"/>
  </p:sldMasterIdLst>
  <p:notesMasterIdLst>
    <p:notesMasterId r:id="rId28"/>
  </p:notesMasterIdLst>
  <p:sldIdLst>
    <p:sldId id="256" r:id="rId5"/>
    <p:sldId id="261" r:id="rId6"/>
    <p:sldId id="262" r:id="rId7"/>
    <p:sldId id="292" r:id="rId8"/>
    <p:sldId id="296" r:id="rId9"/>
    <p:sldId id="297" r:id="rId10"/>
    <p:sldId id="298" r:id="rId11"/>
    <p:sldId id="280" r:id="rId12"/>
    <p:sldId id="281" r:id="rId13"/>
    <p:sldId id="282" r:id="rId14"/>
    <p:sldId id="283" r:id="rId15"/>
    <p:sldId id="293" r:id="rId16"/>
    <p:sldId id="284" r:id="rId17"/>
    <p:sldId id="294" r:id="rId18"/>
    <p:sldId id="285" r:id="rId19"/>
    <p:sldId id="295" r:id="rId20"/>
    <p:sldId id="286" r:id="rId21"/>
    <p:sldId id="288" r:id="rId22"/>
    <p:sldId id="289" r:id="rId23"/>
    <p:sldId id="290" r:id="rId24"/>
    <p:sldId id="287" r:id="rId25"/>
    <p:sldId id="291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F/mWLh5W2xhwFfqcnaQCg==" hashData="bUGtfzf1LTK/iXg0Ky7hejQt2y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9385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-1860" y="-102"/>
      </p:cViewPr>
      <p:guideLst>
        <p:guide orient="horz" pos="32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7B60-351A-41FD-8E2C-62693C077DA0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4887-EABC-419D-9F51-3CA6C52C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1661323"/>
            <a:ext cx="5181600" cy="7080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2pPr>
            <a:lvl3pPr marL="9144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3pPr>
            <a:lvl4pPr marL="13716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4pPr>
            <a:lvl5pPr marL="18288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 smtClean="0"/>
              <a:t>Click to edit title text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4663" y="2369348"/>
            <a:ext cx="5181600" cy="809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2599DD"/>
                </a:solidFill>
              </a:defRPr>
            </a:lvl1pPr>
          </a:lstStyle>
          <a:p>
            <a:pPr lvl="0"/>
            <a:r>
              <a:rPr lang="en-GB" dirty="0" smtClean="0"/>
              <a:t>Click to edit sub 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4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547813"/>
            <a:ext cx="4146660" cy="411638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63" y="1547812"/>
            <a:ext cx="4029075" cy="19847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8363" y="3656627"/>
            <a:ext cx="4029075" cy="200757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499" y="1547813"/>
            <a:ext cx="8262939" cy="258322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501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12947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88079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71258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654109"/>
            <a:ext cx="5181600" cy="7080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2pPr>
            <a:lvl3pPr marL="9144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3pPr>
            <a:lvl4pPr marL="13716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4pPr>
            <a:lvl5pPr marL="1828800" indent="0">
              <a:buFontTx/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 smtClean="0"/>
              <a:t>Click to edit title text</a:t>
            </a:r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74663" y="1362134"/>
            <a:ext cx="5181600" cy="809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2599DD"/>
                </a:solidFill>
              </a:defRPr>
            </a:lvl1pPr>
          </a:lstStyle>
          <a:p>
            <a:pPr lvl="0"/>
            <a:r>
              <a:rPr lang="en-GB" dirty="0" smtClean="0"/>
              <a:t>Click to edit sub 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5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547813"/>
            <a:ext cx="8262938" cy="411638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0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547813"/>
            <a:ext cx="8262938" cy="4116387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-45720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3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547813"/>
            <a:ext cx="4146660" cy="411638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63" y="1547812"/>
            <a:ext cx="4029075" cy="41163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547813"/>
            <a:ext cx="4146660" cy="411638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63" y="1547812"/>
            <a:ext cx="4029075" cy="198473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78363" y="3656627"/>
            <a:ext cx="4029075" cy="200757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499" y="1547813"/>
            <a:ext cx="8262939" cy="258322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501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12947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188079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71258" y="4298908"/>
            <a:ext cx="1716046" cy="1365291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547813"/>
            <a:ext cx="8262938" cy="411638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4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547813"/>
            <a:ext cx="8262938" cy="4116387"/>
          </a:xfrm>
          <a:prstGeom prst="rect">
            <a:avLst/>
          </a:prstGeom>
        </p:spPr>
        <p:txBody>
          <a:bodyPr vert="horz"/>
          <a:lstStyle>
            <a:lvl1pPr marL="457200" indent="-45720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-45720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4290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0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1547813"/>
            <a:ext cx="4146660" cy="4116387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2800"/>
            </a:lvl1pPr>
            <a:lvl2pPr algn="l">
              <a:buFontTx/>
              <a:buNone/>
              <a:defRPr sz="2000"/>
            </a:lvl2pPr>
            <a:lvl3pPr algn="l">
              <a:buFontTx/>
              <a:buNone/>
              <a:defRPr sz="2000"/>
            </a:lvl3pPr>
            <a:lvl4pPr algn="l">
              <a:buFontTx/>
              <a:buNone/>
              <a:defRPr sz="2000"/>
            </a:lvl4pPr>
            <a:lvl5pPr algn="l">
              <a:buFontTx/>
              <a:buNone/>
              <a:defRPr sz="20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4500" y="510905"/>
            <a:ext cx="8262938" cy="795607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78363" y="1547812"/>
            <a:ext cx="4029075" cy="41163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6796-1857-8144-8FE5-2B504825CCD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CFF3-9E0C-EA4B-A646-9154FBF8AC0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NS - Powerpoint - Templa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S - Powerpoint - Template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39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425136"/>
            <a:ext cx="8240713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84" r:id="rId3"/>
    <p:sldLayoutId id="2147483685" r:id="rId4"/>
    <p:sldLayoutId id="214748368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tx1">
              <a:lumMod val="50000"/>
              <a:lumOff val="50000"/>
            </a:schemeClr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039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425136"/>
            <a:ext cx="8240713" cy="0"/>
          </a:xfrm>
          <a:prstGeom prst="line">
            <a:avLst/>
          </a:prstGeom>
          <a:ln w="1270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tx1">
              <a:lumMod val="50000"/>
              <a:lumOff val="50000"/>
            </a:schemeClr>
          </a:solidFill>
          <a:latin typeface="Tahoma"/>
          <a:ea typeface="+mj-ea"/>
          <a:cs typeface="Tahom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26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3pPr>
      <a:lvl4pPr marL="13716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4pPr>
      <a:lvl5pPr marL="1828800" indent="0" algn="l" defTabSz="457200" rtl="0" eaLnBrk="1" latinLnBrk="0" hangingPunct="1">
        <a:spcBef>
          <a:spcPct val="20000"/>
        </a:spcBef>
        <a:buClr>
          <a:srgbClr val="2599DD"/>
        </a:buClr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6796-1857-8144-8FE5-2B504825CCD5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CFF3-9E0C-EA4B-A646-9154FBF8AC0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1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url=http://rightquestion.org/blog/inquiring-minds-4/&amp;rct=j&amp;frm=1&amp;q=&amp;esrc=s&amp;sa=U&amp;ved=0CBYQ9QEwAGoVChMIo46B-o6UxgIVy5QsCh1ugAFy&amp;usg=AFQjCNFFxTi4ncTA6mDPFAucCJb-IaoAQA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4663" y="1457087"/>
            <a:ext cx="5943924" cy="848143"/>
          </a:xfrm>
        </p:spPr>
        <p:txBody>
          <a:bodyPr/>
          <a:lstStyle/>
          <a:p>
            <a:r>
              <a:rPr lang="en-GB" sz="3600" dirty="0" smtClean="0"/>
              <a:t>My System Looks like it Works….but how do I Prove it?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5459104" y="2441707"/>
            <a:ext cx="2768291" cy="252499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5709194" y="2808167"/>
            <a:ext cx="2590741" cy="1749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 baseline="0">
                <a:solidFill>
                  <a:srgbClr val="2599DD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/>
              <a:t>  John Horncastle.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Lead Pharmacist – Production &amp; Preparation.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Newcastle Hospitals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174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1547813"/>
            <a:ext cx="8262938" cy="4661918"/>
          </a:xfrm>
        </p:spPr>
        <p:txBody>
          <a:bodyPr/>
          <a:lstStyle/>
          <a:p>
            <a:pPr lvl="0"/>
            <a:r>
              <a:rPr lang="en-GB" dirty="0"/>
              <a:t>A standardised approach to validating all computerised systems should be used and documented in a </a:t>
            </a:r>
            <a:r>
              <a:rPr lang="en-GB" b="1" dirty="0" smtClean="0"/>
              <a:t>Computerised systems Validation </a:t>
            </a:r>
            <a:r>
              <a:rPr lang="en-GB" b="1" dirty="0"/>
              <a:t>master </a:t>
            </a:r>
            <a:r>
              <a:rPr lang="en-GB" b="1" dirty="0" smtClean="0"/>
              <a:t>plan (</a:t>
            </a:r>
            <a:r>
              <a:rPr lang="en-GB" b="1" dirty="0" err="1" smtClean="0"/>
              <a:t>csVMP</a:t>
            </a:r>
            <a:r>
              <a:rPr lang="en-GB" b="1" dirty="0" smtClean="0"/>
              <a:t>)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The level of resource put into validating a system should be commensurate with the risk posed by system </a:t>
            </a:r>
            <a:r>
              <a:rPr lang="en-GB" dirty="0" smtClean="0"/>
              <a:t>failure</a:t>
            </a:r>
          </a:p>
          <a:p>
            <a:pPr marL="914400" lvl="2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- Calculating Drug Interaction</a:t>
            </a:r>
          </a:p>
          <a:p>
            <a:pPr marL="914400" lvl="2" indent="0">
              <a:buNone/>
            </a:pPr>
            <a:r>
              <a:rPr lang="en-GB" sz="3200" b="1" dirty="0" smtClean="0">
                <a:solidFill>
                  <a:srgbClr val="00B050"/>
                </a:solidFill>
              </a:rPr>
              <a:t>-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00B050"/>
                </a:solidFill>
              </a:rPr>
              <a:t>Printing ward box delivery labels </a:t>
            </a:r>
            <a:endParaRPr lang="en-GB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34652" y="3090009"/>
            <a:ext cx="8262938" cy="3024188"/>
          </a:xfrm>
          <a:prstGeom prst="rect">
            <a:avLst/>
          </a:prstGeom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599DD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2599DD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2599DD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2599DD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2599DD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2) </a:t>
            </a:r>
            <a:r>
              <a:rPr lang="en-GB" b="1" dirty="0" smtClean="0"/>
              <a:t>Assess available solutions</a:t>
            </a:r>
          </a:p>
          <a:p>
            <a:pPr marL="0" lvl="1" indent="0">
              <a:buNone/>
            </a:pPr>
            <a:r>
              <a:rPr lang="en-GB" dirty="0" smtClean="0"/>
              <a:t>	(</a:t>
            </a:r>
            <a:r>
              <a:rPr lang="en-GB" sz="2800" b="1" dirty="0">
                <a:solidFill>
                  <a:srgbClr val="00B050"/>
                </a:solidFill>
              </a:rPr>
              <a:t>D</a:t>
            </a:r>
            <a:r>
              <a:rPr lang="en-GB" dirty="0"/>
              <a:t>esign </a:t>
            </a:r>
            <a:r>
              <a:rPr lang="en-GB" sz="2800" b="1" dirty="0">
                <a:solidFill>
                  <a:srgbClr val="00B050"/>
                </a:solidFill>
              </a:rPr>
              <a:t>Q</a:t>
            </a:r>
            <a:r>
              <a:rPr lang="en-GB" dirty="0"/>
              <a:t>ualification</a:t>
            </a:r>
            <a:r>
              <a:rPr lang="en-GB" dirty="0" smtClean="0"/>
              <a:t>)</a:t>
            </a:r>
            <a:endParaRPr lang="en-GB" b="1" dirty="0"/>
          </a:p>
          <a:p>
            <a:pPr marL="0" indent="0">
              <a:buNone/>
            </a:pPr>
            <a:r>
              <a:rPr lang="en-GB" dirty="0" smtClean="0"/>
              <a:t>3) </a:t>
            </a:r>
            <a:r>
              <a:rPr lang="en-GB" b="1" dirty="0" smtClean="0"/>
              <a:t>Consider assessing supplier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dirty="0" smtClean="0"/>
              <a:t>Supplier Audit, Reputation, Previous NHS?</a:t>
            </a:r>
          </a:p>
          <a:p>
            <a:pPr marL="0" indent="0">
              <a:buNone/>
            </a:pPr>
            <a:r>
              <a:rPr lang="en-GB" dirty="0" smtClean="0"/>
              <a:t>4) </a:t>
            </a:r>
            <a:r>
              <a:rPr lang="en-GB" b="1" dirty="0" smtClean="0"/>
              <a:t>Choose!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Walking the Validation Path (New System)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1602404"/>
            <a:ext cx="8262938" cy="16457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1) </a:t>
            </a:r>
            <a:r>
              <a:rPr lang="en-GB" b="1" dirty="0" smtClean="0"/>
              <a:t>Define your requirements </a:t>
            </a: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b="1" dirty="0" smtClean="0">
                <a:solidFill>
                  <a:srgbClr val="00B050"/>
                </a:solidFill>
              </a:rPr>
              <a:t>U</a:t>
            </a:r>
            <a:r>
              <a:rPr lang="en-GB" dirty="0" smtClean="0"/>
              <a:t>ser </a:t>
            </a:r>
            <a:r>
              <a:rPr lang="en-GB" b="1" dirty="0" smtClean="0">
                <a:solidFill>
                  <a:srgbClr val="00B050"/>
                </a:solidFill>
              </a:rPr>
              <a:t>R</a:t>
            </a:r>
            <a:r>
              <a:rPr lang="en-GB" dirty="0" smtClean="0"/>
              <a:t>equirement </a:t>
            </a:r>
            <a:r>
              <a:rPr lang="en-GB" b="1" dirty="0" smtClean="0">
                <a:solidFill>
                  <a:srgbClr val="00B050"/>
                </a:solidFill>
              </a:rPr>
              <a:t>S</a:t>
            </a:r>
            <a:r>
              <a:rPr lang="en-GB" dirty="0" smtClean="0"/>
              <a:t>pecification)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Consider a scoring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34652" y="791564"/>
            <a:ext cx="7997589" cy="51725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2400" b="1" dirty="0" smtClean="0"/>
          </a:p>
          <a:p>
            <a:pPr lvl="0"/>
            <a:endParaRPr lang="en-GB" sz="2400" b="1" dirty="0"/>
          </a:p>
          <a:p>
            <a:pPr lvl="0"/>
            <a:endParaRPr lang="en-GB" sz="3200" b="1" dirty="0" smtClean="0"/>
          </a:p>
          <a:p>
            <a:pPr lvl="0"/>
            <a:r>
              <a:rPr lang="en-GB" sz="3200" b="1" dirty="0"/>
              <a:t>	</a:t>
            </a:r>
            <a:r>
              <a:rPr lang="en-GB" sz="3200" b="1" dirty="0" smtClean="0"/>
              <a:t>Scoring Systems</a:t>
            </a:r>
          </a:p>
          <a:p>
            <a:pPr lvl="0"/>
            <a:endParaRPr lang="en-GB" sz="3200" b="1" dirty="0"/>
          </a:p>
          <a:p>
            <a:pPr lvl="0"/>
            <a:r>
              <a:rPr lang="en-GB" sz="2400" dirty="0" smtClean="0"/>
              <a:t>“</a:t>
            </a:r>
            <a:r>
              <a:rPr lang="en-GB" sz="2400" dirty="0" err="1" smtClean="0"/>
              <a:t>MoSCoW</a:t>
            </a:r>
            <a:r>
              <a:rPr lang="en-GB" sz="2400" dirty="0"/>
              <a:t>” – Which defines requirements as;</a:t>
            </a:r>
          </a:p>
          <a:p>
            <a:pPr lvl="1"/>
            <a:r>
              <a:rPr lang="en-GB" sz="2400" b="1" dirty="0"/>
              <a:t>M</a:t>
            </a:r>
            <a:r>
              <a:rPr lang="en-GB" sz="2400" dirty="0"/>
              <a:t>ust Have (Essential Function) </a:t>
            </a:r>
          </a:p>
          <a:p>
            <a:pPr lvl="1"/>
            <a:r>
              <a:rPr lang="en-GB" sz="2400" b="1" dirty="0"/>
              <a:t>S</a:t>
            </a:r>
            <a:r>
              <a:rPr lang="en-GB" sz="2400" dirty="0"/>
              <a:t>hould have (High Priority but not essential)</a:t>
            </a:r>
          </a:p>
          <a:p>
            <a:pPr lvl="1"/>
            <a:r>
              <a:rPr lang="en-GB" sz="2400" b="1" dirty="0"/>
              <a:t>C</a:t>
            </a:r>
            <a:r>
              <a:rPr lang="en-GB" sz="2400" dirty="0"/>
              <a:t>ould have (Desirable but not necessary)</a:t>
            </a:r>
          </a:p>
          <a:p>
            <a:pPr lvl="1"/>
            <a:r>
              <a:rPr lang="en-GB" sz="2400" b="1" dirty="0"/>
              <a:t>W</a:t>
            </a:r>
            <a:r>
              <a:rPr lang="en-GB" sz="2400" dirty="0"/>
              <a:t>ould Like (Would like to see functionality offered in the future</a:t>
            </a:r>
            <a:r>
              <a:rPr lang="en-GB" sz="2400" dirty="0" smtClean="0"/>
              <a:t>)</a:t>
            </a:r>
          </a:p>
          <a:p>
            <a:pPr lvl="1"/>
            <a:endParaRPr lang="en-GB" sz="2400" dirty="0"/>
          </a:p>
          <a:p>
            <a:pPr lvl="0"/>
            <a:r>
              <a:rPr lang="en-GB" sz="2400" dirty="0" smtClean="0"/>
              <a:t>Assessment </a:t>
            </a:r>
            <a:r>
              <a:rPr lang="en-GB" sz="2400" dirty="0"/>
              <a:t>of each feature of a system as</a:t>
            </a:r>
          </a:p>
          <a:p>
            <a:pPr lvl="1"/>
            <a:r>
              <a:rPr lang="en-GB" sz="2400" dirty="0"/>
              <a:t>Essential</a:t>
            </a:r>
          </a:p>
          <a:p>
            <a:pPr lvl="1"/>
            <a:r>
              <a:rPr lang="en-GB" sz="2400" dirty="0"/>
              <a:t>Desirable</a:t>
            </a:r>
          </a:p>
          <a:p>
            <a:pPr lvl="1"/>
            <a:r>
              <a:rPr lang="en-GB" sz="2400" dirty="0"/>
              <a:t>Indifferent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Path continues….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5) </a:t>
            </a:r>
            <a:r>
              <a:rPr lang="en-GB" b="1" dirty="0" smtClean="0"/>
              <a:t>Install the system – does it work when I switch it on?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(</a:t>
            </a:r>
            <a:r>
              <a:rPr lang="en-GB" b="1" dirty="0" smtClean="0">
                <a:solidFill>
                  <a:srgbClr val="00B050"/>
                </a:solidFill>
              </a:rPr>
              <a:t>I</a:t>
            </a:r>
            <a:r>
              <a:rPr lang="en-GB" dirty="0" smtClean="0"/>
              <a:t>nstallation </a:t>
            </a:r>
            <a:r>
              <a:rPr lang="en-GB" b="1" dirty="0" smtClean="0">
                <a:solidFill>
                  <a:srgbClr val="00B050"/>
                </a:solidFill>
              </a:rPr>
              <a:t>Q</a:t>
            </a:r>
            <a:r>
              <a:rPr lang="en-GB" dirty="0" smtClean="0"/>
              <a:t>ualification)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6) Prove that it works IN YOUR UNIT</a:t>
            </a:r>
          </a:p>
          <a:p>
            <a:pPr marL="0" indent="0">
              <a:buNone/>
            </a:pPr>
            <a:r>
              <a:rPr lang="en-GB" dirty="0" smtClean="0"/>
              <a:t>		(</a:t>
            </a:r>
            <a:r>
              <a:rPr lang="en-GB" b="1" dirty="0" smtClean="0">
                <a:solidFill>
                  <a:srgbClr val="00B050"/>
                </a:solidFill>
              </a:rPr>
              <a:t>O</a:t>
            </a:r>
            <a:r>
              <a:rPr lang="en-GB" dirty="0" smtClean="0">
                <a:solidFill>
                  <a:schemeClr val="tx1"/>
                </a:solidFill>
              </a:rPr>
              <a:t>perational</a:t>
            </a:r>
            <a:r>
              <a:rPr lang="en-GB" dirty="0" smtClean="0"/>
              <a:t> </a:t>
            </a:r>
            <a:r>
              <a:rPr lang="en-GB" b="1" dirty="0">
                <a:solidFill>
                  <a:srgbClr val="00B050"/>
                </a:solidFill>
              </a:rPr>
              <a:t>Q</a:t>
            </a:r>
            <a:r>
              <a:rPr lang="en-GB" dirty="0"/>
              <a:t>ualification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BIG part of the process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word on “Off the shelf Validation”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Beware manufacturers “Validation Packages”</a:t>
            </a:r>
          </a:p>
          <a:p>
            <a:r>
              <a:rPr lang="en-GB" dirty="0" smtClean="0"/>
              <a:t>They prove that the system worked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800" dirty="0"/>
              <a:t>In the manufacturers office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800" dirty="0"/>
              <a:t>On their system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800" dirty="0"/>
              <a:t>With their particular setup and configuration</a:t>
            </a:r>
          </a:p>
          <a:p>
            <a:endParaRPr lang="en-GB" dirty="0" smtClean="0"/>
          </a:p>
          <a:p>
            <a:r>
              <a:rPr lang="en-GB" dirty="0" smtClean="0"/>
              <a:t>But will it work like that in YOUR installation?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8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4499" y="4039738"/>
            <a:ext cx="847248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rgbClr val="2599DD"/>
              </a:buClr>
              <a:buFont typeface="+mj-lt"/>
              <a:buAutoNum type="arabicPeriod" startAt="3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Know the expected outcome (ideally the “fail” shouldn’t be allowed to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occur)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  <a:p>
            <a:pPr marL="514350" indent="-514350">
              <a:spcBef>
                <a:spcPct val="20000"/>
              </a:spcBef>
              <a:buClr>
                <a:srgbClr val="2599DD"/>
              </a:buClr>
              <a:buFont typeface="+mj-lt"/>
              <a:buAutoNum type="arabicPeriod" startAt="3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Test in Triplicate</a:t>
            </a:r>
          </a:p>
          <a:p>
            <a:r>
              <a:rPr lang="en-GB" sz="2800" b="1" dirty="0">
                <a:solidFill>
                  <a:srgbClr val="00B050"/>
                </a:solidFill>
                <a:latin typeface="Tahoma"/>
                <a:cs typeface="Tahoma"/>
              </a:rPr>
              <a:t>100% Pass rate expected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Focus on OQ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1547813"/>
            <a:ext cx="8262938" cy="2464629"/>
          </a:xfrm>
        </p:spPr>
        <p:txBody>
          <a:bodyPr/>
          <a:lstStyle/>
          <a:p>
            <a:r>
              <a:rPr lang="en-GB" dirty="0" smtClean="0"/>
              <a:t>Risk Based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potential Failure modes and score each of these.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Write test cases to deliberately try to cause a failure</a:t>
            </a:r>
          </a:p>
        </p:txBody>
      </p:sp>
    </p:spTree>
    <p:extLst>
      <p:ext uri="{BB962C8B-B14F-4D97-AF65-F5344CB8AC3E}">
        <p14:creationId xmlns:p14="http://schemas.microsoft.com/office/powerpoint/2010/main" val="41673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Assessing Risk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7" y="1547813"/>
            <a:ext cx="8472481" cy="43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Example OQ Script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063602"/>
            <a:ext cx="7782495" cy="49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7" y="1735183"/>
            <a:ext cx="8787060" cy="301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" y="2763210"/>
            <a:ext cx="10153650" cy="348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5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Final steps on the journey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Testing the system “In use in real life”</a:t>
            </a:r>
          </a:p>
          <a:p>
            <a:pPr marL="457200" lvl="1" indent="0">
              <a:buNone/>
            </a:pPr>
            <a:r>
              <a:rPr lang="en-GB" dirty="0"/>
              <a:t>(</a:t>
            </a:r>
            <a:r>
              <a:rPr lang="en-GB" b="1" dirty="0">
                <a:solidFill>
                  <a:srgbClr val="00B050"/>
                </a:solidFill>
              </a:rPr>
              <a:t>P</a:t>
            </a:r>
            <a:r>
              <a:rPr lang="en-GB" dirty="0"/>
              <a:t>erformance </a:t>
            </a:r>
            <a:r>
              <a:rPr lang="en-GB" b="1" dirty="0">
                <a:solidFill>
                  <a:srgbClr val="00B050"/>
                </a:solidFill>
              </a:rPr>
              <a:t>Q</a:t>
            </a:r>
            <a:r>
              <a:rPr lang="en-GB" dirty="0"/>
              <a:t>ualification) – Consider;</a:t>
            </a:r>
          </a:p>
          <a:p>
            <a:pPr lvl="1"/>
            <a:r>
              <a:rPr lang="en-GB" b="1" dirty="0"/>
              <a:t>Security</a:t>
            </a:r>
            <a:r>
              <a:rPr lang="en-GB" dirty="0"/>
              <a:t> – access </a:t>
            </a:r>
            <a:r>
              <a:rPr lang="en-GB" u="sng" dirty="0"/>
              <a:t>only</a:t>
            </a:r>
            <a:r>
              <a:rPr lang="en-GB" dirty="0"/>
              <a:t> things they need</a:t>
            </a:r>
          </a:p>
          <a:p>
            <a:pPr lvl="1"/>
            <a:r>
              <a:rPr lang="en-GB" b="1" dirty="0"/>
              <a:t>Load Testing – </a:t>
            </a:r>
            <a:r>
              <a:rPr lang="en-GB" dirty="0"/>
              <a:t>If all staff log on what happens?</a:t>
            </a:r>
          </a:p>
          <a:p>
            <a:pPr lvl="1"/>
            <a:r>
              <a:rPr lang="en-GB" b="1" dirty="0"/>
              <a:t>Data Integrity – </a:t>
            </a:r>
            <a:r>
              <a:rPr lang="en-GB" dirty="0"/>
              <a:t>Changes, Permanence, Audit trails (Also links to security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GB" dirty="0" smtClean="0"/>
              <a:t>Train the users – and assess competence! (Don’t leave the training to the System Expert)</a:t>
            </a:r>
          </a:p>
        </p:txBody>
      </p:sp>
    </p:spTree>
    <p:extLst>
      <p:ext uri="{BB962C8B-B14F-4D97-AF65-F5344CB8AC3E}">
        <p14:creationId xmlns:p14="http://schemas.microsoft.com/office/powerpoint/2010/main" val="29595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end of the journey…..or is it?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GB" b="1" dirty="0" smtClean="0"/>
              <a:t>Maintaining validated state</a:t>
            </a:r>
          </a:p>
          <a:p>
            <a:r>
              <a:rPr lang="en-GB" u="sng" dirty="0" smtClean="0"/>
              <a:t>Change control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Updates / Upgrades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Configuration changes (E.g. New ingredients added</a:t>
            </a:r>
            <a:r>
              <a:rPr lang="en-GB" dirty="0" smtClean="0"/>
              <a:t>)</a:t>
            </a:r>
          </a:p>
          <a:p>
            <a:r>
              <a:rPr lang="en-GB" u="sng" dirty="0" smtClean="0"/>
              <a:t>Performance Requalification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/>
              <a:t>Periodic retest using OQ / PQ scripts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39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we need to validate systems?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Defining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omputerised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validation process</a:t>
            </a:r>
          </a:p>
        </p:txBody>
      </p:sp>
    </p:spTree>
    <p:extLst>
      <p:ext uri="{BB962C8B-B14F-4D97-AF65-F5344CB8AC3E}">
        <p14:creationId xmlns:p14="http://schemas.microsoft.com/office/powerpoint/2010/main" val="3775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Hope for the best…..Plan for the worst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Disaster Recovery plan</a:t>
            </a:r>
          </a:p>
          <a:p>
            <a:pPr marL="0" indent="0">
              <a:buNone/>
            </a:pPr>
            <a:r>
              <a:rPr lang="en-GB" dirty="0" smtClean="0"/>
              <a:t>Modern systems &amp; networks </a:t>
            </a:r>
            <a:r>
              <a:rPr lang="en-GB" b="1" dirty="0" smtClean="0">
                <a:solidFill>
                  <a:srgbClr val="FF0000"/>
                </a:solidFill>
              </a:rPr>
              <a:t>WILL</a:t>
            </a:r>
            <a:r>
              <a:rPr lang="en-GB" dirty="0" smtClean="0"/>
              <a:t> break (Despite what IT tell you!) </a:t>
            </a:r>
            <a:r>
              <a:rPr lang="en-GB" u="sng" dirty="0" smtClean="0"/>
              <a:t>Aim for;</a:t>
            </a:r>
          </a:p>
          <a:p>
            <a:pPr lvl="2"/>
            <a:r>
              <a:rPr lang="en-GB" sz="2800" dirty="0"/>
              <a:t>A method of running the system from backup data which mirrors “normal” functionality.</a:t>
            </a:r>
            <a:endParaRPr lang="en-GB" dirty="0"/>
          </a:p>
          <a:p>
            <a:pPr lvl="2"/>
            <a:r>
              <a:rPr lang="en-GB" sz="2800" dirty="0"/>
              <a:t>An approved written procedure of how to bring the backup system into use.</a:t>
            </a:r>
            <a:endParaRPr lang="en-GB" dirty="0"/>
          </a:p>
          <a:p>
            <a:pPr lvl="2"/>
            <a:r>
              <a:rPr lang="en-GB" sz="2800" dirty="0"/>
              <a:t>Documentary evidence that this plan has been tested as effective.</a:t>
            </a:r>
            <a:endParaRPr lang="en-GB" dirty="0"/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1850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Document everything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GB" dirty="0" smtClean="0"/>
              <a:t>User </a:t>
            </a:r>
            <a:r>
              <a:rPr lang="en-GB" dirty="0"/>
              <a:t>requirement specification</a:t>
            </a:r>
          </a:p>
          <a:p>
            <a:pPr lvl="0"/>
            <a:r>
              <a:rPr lang="en-GB" dirty="0" smtClean="0"/>
              <a:t>Risk </a:t>
            </a:r>
            <a:r>
              <a:rPr lang="en-GB" dirty="0"/>
              <a:t>assessment </a:t>
            </a:r>
            <a:endParaRPr lang="en-GB" dirty="0" smtClean="0"/>
          </a:p>
          <a:p>
            <a:pPr lvl="0"/>
            <a:r>
              <a:rPr lang="en-GB" dirty="0" smtClean="0"/>
              <a:t>System </a:t>
            </a:r>
            <a:r>
              <a:rPr lang="en-GB" dirty="0"/>
              <a:t>validation Report to include;</a:t>
            </a:r>
          </a:p>
          <a:p>
            <a:pPr lvl="1"/>
            <a:r>
              <a:rPr lang="en-GB" sz="2800" dirty="0"/>
              <a:t>Detail of IQ test results</a:t>
            </a:r>
          </a:p>
          <a:p>
            <a:pPr lvl="1"/>
            <a:r>
              <a:rPr lang="en-GB" sz="2800" dirty="0"/>
              <a:t>OQ protocol (Comprising a full set of completed test cases)</a:t>
            </a:r>
          </a:p>
          <a:p>
            <a:pPr lvl="1"/>
            <a:r>
              <a:rPr lang="en-GB" sz="2800" dirty="0"/>
              <a:t>Traceability matrix (Tying together risk assessment outcomes with OQ test cases)</a:t>
            </a:r>
          </a:p>
          <a:p>
            <a:pPr lvl="1"/>
            <a:r>
              <a:rPr lang="en-GB" sz="2800" dirty="0"/>
              <a:t>PQ Protocol (With results of “In-Use” testing performed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89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Documents continued…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4500" y="1306512"/>
            <a:ext cx="8262938" cy="4116387"/>
          </a:xfrm>
        </p:spPr>
        <p:txBody>
          <a:bodyPr/>
          <a:lstStyle/>
          <a:p>
            <a:pPr lvl="0"/>
            <a:r>
              <a:rPr lang="en-GB" dirty="0"/>
              <a:t>A system description </a:t>
            </a:r>
            <a:r>
              <a:rPr lang="en-GB" dirty="0" smtClean="0"/>
              <a:t>detailing;</a:t>
            </a:r>
            <a:endParaRPr lang="en-GB" dirty="0"/>
          </a:p>
          <a:p>
            <a:pPr lvl="1"/>
            <a:r>
              <a:rPr lang="en-GB" sz="2800" dirty="0"/>
              <a:t>Principles, objectives, and scope of the computerised system</a:t>
            </a:r>
          </a:p>
          <a:p>
            <a:pPr lvl="1"/>
            <a:r>
              <a:rPr lang="en-GB" sz="2800" dirty="0"/>
              <a:t>System topology (Listing PC’s, and associated servers, networks </a:t>
            </a:r>
            <a:r>
              <a:rPr lang="en-GB" sz="2800" dirty="0" err="1"/>
              <a:t>etc</a:t>
            </a:r>
            <a:r>
              <a:rPr lang="en-GB" sz="2800" dirty="0"/>
              <a:t>).</a:t>
            </a:r>
          </a:p>
          <a:p>
            <a:pPr lvl="1"/>
            <a:r>
              <a:rPr lang="en-GB" sz="2800" dirty="0" smtClean="0"/>
              <a:t>Security </a:t>
            </a:r>
            <a:r>
              <a:rPr lang="en-GB" sz="2800" dirty="0"/>
              <a:t>measures (Including full listing of current user permissions)</a:t>
            </a:r>
          </a:p>
          <a:p>
            <a:pPr lvl="1"/>
            <a:r>
              <a:rPr lang="en-GB" sz="2800" dirty="0"/>
              <a:t>Interfaces to other systems</a:t>
            </a:r>
          </a:p>
          <a:p>
            <a:pPr lvl="0"/>
            <a:r>
              <a:rPr lang="en-GB" dirty="0"/>
              <a:t>Record of change control requests relating to the system.</a:t>
            </a:r>
          </a:p>
          <a:p>
            <a:r>
              <a:rPr lang="en-GB" b="1" dirty="0">
                <a:solidFill>
                  <a:srgbClr val="FF0000"/>
                </a:solidFill>
              </a:rPr>
              <a:t>Training records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2264" y="559559"/>
            <a:ext cx="8147712" cy="423080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400" dirty="0" smtClean="0"/>
              <a:t>Thank you!.....</a:t>
            </a:r>
          </a:p>
          <a:p>
            <a:endParaRPr lang="en-US" sz="4400" dirty="0"/>
          </a:p>
          <a:p>
            <a:r>
              <a:rPr lang="en-US" sz="4400" dirty="0" smtClean="0"/>
              <a:t>			Any Questions?</a:t>
            </a:r>
            <a:endParaRPr lang="en-US" sz="4400" dirty="0"/>
          </a:p>
        </p:txBody>
      </p:sp>
      <p:pic>
        <p:nvPicPr>
          <p:cNvPr id="1026" name="Picture 2" descr="https://encrypted-tbn2.gstatic.com/images?q=tbn:ANd9GcQgeUgRoZIRalgAgO7782aMn6qEZ5hSGvqBofJqaUdEQrHy6SYczq4dt7eHj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65" y="3278427"/>
            <a:ext cx="2658135" cy="24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1328" y="1547813"/>
            <a:ext cx="8262938" cy="411638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Who I am and Why I’m talking to you</a:t>
            </a:r>
          </a:p>
          <a:p>
            <a:r>
              <a:rPr lang="en-GB" dirty="0" smtClean="0"/>
              <a:t>Production Pharmacist at Newcastle RVI</a:t>
            </a:r>
          </a:p>
          <a:p>
            <a:r>
              <a:rPr lang="en-GB" dirty="0" smtClean="0"/>
              <a:t>Led on computerised system validation in RVI unit</a:t>
            </a:r>
          </a:p>
          <a:p>
            <a:r>
              <a:rPr lang="en-GB" dirty="0" smtClean="0"/>
              <a:t>Written current guidance for computerised system validation in NHS aseptic units</a:t>
            </a:r>
          </a:p>
          <a:p>
            <a:r>
              <a:rPr lang="en-GB" dirty="0" smtClean="0"/>
              <a:t>NHS England approached us for guidance (via National QA Committee)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61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Increasing use of computers for all aspects of </a:t>
            </a:r>
            <a:r>
              <a:rPr lang="en-GB" dirty="0" smtClean="0"/>
              <a:t>patient care.</a:t>
            </a:r>
            <a:endParaRPr lang="en-GB" dirty="0"/>
          </a:p>
          <a:p>
            <a:r>
              <a:rPr lang="en-GB" dirty="0"/>
              <a:t>Massive benefits when it works</a:t>
            </a:r>
          </a:p>
          <a:p>
            <a:r>
              <a:rPr lang="en-GB" dirty="0"/>
              <a:t>Massive </a:t>
            </a:r>
            <a:r>
              <a:rPr lang="en-GB" dirty="0" smtClean="0"/>
              <a:t>potential for patient harm </a:t>
            </a:r>
            <a:r>
              <a:rPr lang="en-GB" dirty="0"/>
              <a:t>if it doesn’t!</a:t>
            </a:r>
          </a:p>
          <a:p>
            <a:r>
              <a:rPr lang="en-GB" dirty="0" smtClean="0"/>
              <a:t>Increasing complexity leads to greater chance of unforeseen problems.</a:t>
            </a:r>
          </a:p>
          <a:p>
            <a:r>
              <a:rPr lang="en-GB" dirty="0" smtClean="0"/>
              <a:t>Detailed testing should manage risks before they cause harm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When it goes wrong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System Set up with Option of ordering in “mg” or “mg/kg” to allow flexibility</a:t>
            </a:r>
          </a:p>
          <a:p>
            <a:r>
              <a:rPr lang="en-GB" dirty="0" smtClean="0"/>
              <a:t>Doctor original order in mg/kg for 38.6kg patient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2599DD"/>
                </a:solidFill>
              </a:rPr>
              <a:t>“Rx Co-</a:t>
            </a:r>
            <a:r>
              <a:rPr lang="en-GB" b="1" dirty="0" err="1">
                <a:solidFill>
                  <a:srgbClr val="2599DD"/>
                </a:solidFill>
              </a:rPr>
              <a:t>trimoxazole</a:t>
            </a:r>
            <a:r>
              <a:rPr lang="en-GB" b="1" dirty="0">
                <a:solidFill>
                  <a:srgbClr val="2599DD"/>
                </a:solidFill>
              </a:rPr>
              <a:t> 5mg/kg”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2599DD"/>
                </a:solidFill>
              </a:rPr>
              <a:t>	Dose = </a:t>
            </a:r>
            <a:r>
              <a:rPr lang="en-GB" b="1" dirty="0" smtClean="0">
                <a:solidFill>
                  <a:srgbClr val="2599DD"/>
                </a:solidFill>
              </a:rPr>
              <a:t>193mg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Closest </a:t>
            </a:r>
            <a:r>
              <a:rPr lang="en-GB" dirty="0"/>
              <a:t>tablet = 160mg – Pharmacy ask Dr to alter prescription to “160mg”</a:t>
            </a:r>
          </a:p>
          <a:p>
            <a:endParaRPr lang="en-GB" dirty="0" smtClean="0"/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2599DD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62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Doctor opens original order and types “160”</a:t>
            </a:r>
          </a:p>
          <a:p>
            <a:r>
              <a:rPr lang="en-GB" dirty="0" smtClean="0"/>
              <a:t>Forgets to change dosing mode to “mg”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7" y="2617811"/>
            <a:ext cx="8106771" cy="40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No warning of which prescribing mode was selected</a:t>
            </a:r>
          </a:p>
          <a:p>
            <a:r>
              <a:rPr lang="en-GB" dirty="0" smtClean="0"/>
              <a:t>No hard-stops or dose checking put in place</a:t>
            </a:r>
          </a:p>
          <a:p>
            <a:r>
              <a:rPr lang="en-GB" dirty="0" smtClean="0"/>
              <a:t>Massive overdose</a:t>
            </a:r>
          </a:p>
          <a:p>
            <a:r>
              <a:rPr lang="en-GB" dirty="0" smtClean="0"/>
              <a:t>Could this have been foreseen and prevented?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00B050"/>
                </a:solidFill>
              </a:rPr>
              <a:t>Different system design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00B050"/>
                </a:solidFill>
              </a:rPr>
              <a:t>User training</a:t>
            </a:r>
            <a:endParaRPr lang="en-GB" sz="32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https</a:t>
            </a:r>
            <a:r>
              <a:rPr lang="en-GB" sz="1800" dirty="0">
                <a:solidFill>
                  <a:schemeClr val="tx1"/>
                </a:solidFill>
              </a:rPr>
              <a:t>://medium.com/backchannel/how-technology-led-a-hospital-to-give-a-patient-38-times-his-dosage-ded7b3688558</a:t>
            </a:r>
          </a:p>
        </p:txBody>
      </p:sp>
    </p:spTree>
    <p:extLst>
      <p:ext uri="{BB962C8B-B14F-4D97-AF65-F5344CB8AC3E}">
        <p14:creationId xmlns:p14="http://schemas.microsoft.com/office/powerpoint/2010/main" val="3084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computerised system (E.g. E-Prescribing)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which </a:t>
            </a:r>
            <a:r>
              <a:rPr lang="en-US" dirty="0" smtClean="0"/>
              <a:t>manages prescribing.</a:t>
            </a:r>
          </a:p>
          <a:p>
            <a:r>
              <a:rPr lang="en-US" dirty="0" smtClean="0"/>
              <a:t>PC </a:t>
            </a:r>
            <a:r>
              <a:rPr lang="en-US" dirty="0"/>
              <a:t>hardware running the software </a:t>
            </a:r>
            <a:endParaRPr lang="en-US" dirty="0" smtClean="0"/>
          </a:p>
          <a:p>
            <a:r>
              <a:rPr lang="en-GB" dirty="0" smtClean="0"/>
              <a:t>Printers </a:t>
            </a:r>
            <a:r>
              <a:rPr lang="en-GB" dirty="0"/>
              <a:t>connected to that PC </a:t>
            </a:r>
            <a:endParaRPr lang="en-GB" dirty="0" smtClean="0"/>
          </a:p>
          <a:p>
            <a:r>
              <a:rPr lang="en-GB" dirty="0" smtClean="0"/>
              <a:t>Network </a:t>
            </a:r>
            <a:r>
              <a:rPr lang="en-GB" dirty="0"/>
              <a:t>connecting the system to the wider hospital infrastructure</a:t>
            </a:r>
            <a:r>
              <a:rPr lang="en-GB" dirty="0" smtClean="0"/>
              <a:t>.</a:t>
            </a:r>
          </a:p>
          <a:p>
            <a:r>
              <a:rPr lang="en-GB" dirty="0" smtClean="0"/>
              <a:t>People using the system</a:t>
            </a:r>
          </a:p>
          <a:p>
            <a:r>
              <a:rPr lang="en-GB" dirty="0" smtClean="0"/>
              <a:t>SOPs on how to use the system</a:t>
            </a:r>
          </a:p>
          <a:p>
            <a:r>
              <a:rPr lang="en-GB" dirty="0" smtClean="0"/>
              <a:t>Process being performed with / by the syste</a:t>
            </a:r>
            <a:r>
              <a:rPr lang="en-GB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437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/>
              <a:t>Considerations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Where a computerised system replaces a manual operation, there should be no resultant decrease </a:t>
            </a:r>
            <a:r>
              <a:rPr lang="en-GB" dirty="0" smtClean="0"/>
              <a:t>in;</a:t>
            </a:r>
          </a:p>
          <a:p>
            <a:r>
              <a:rPr lang="en-GB" dirty="0" smtClean="0"/>
              <a:t>Product quality</a:t>
            </a:r>
          </a:p>
          <a:p>
            <a:r>
              <a:rPr lang="en-GB" dirty="0" smtClean="0"/>
              <a:t>Process control</a:t>
            </a:r>
          </a:p>
          <a:p>
            <a:r>
              <a:rPr lang="en-GB" dirty="0"/>
              <a:t>Q</a:t>
            </a:r>
            <a:r>
              <a:rPr lang="en-GB" dirty="0" smtClean="0"/>
              <a:t>uality </a:t>
            </a:r>
            <a:r>
              <a:rPr lang="en-GB" dirty="0"/>
              <a:t>assurance. 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should be no increase in the overall risk of the process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4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4465</TotalTime>
  <Words>808</Words>
  <Application>Microsoft Office PowerPoint</Application>
  <PresentationFormat>On-screen Show (4:3)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Roundhouse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Growth Strategy 2014-2017</dc:title>
  <dc:creator>Andrew Last</dc:creator>
  <cp:lastModifiedBy>Vishal Savjani</cp:lastModifiedBy>
  <cp:revision>147</cp:revision>
  <cp:lastPrinted>2015-02-16T14:30:17Z</cp:lastPrinted>
  <dcterms:created xsi:type="dcterms:W3CDTF">2015-02-10T10:36:06Z</dcterms:created>
  <dcterms:modified xsi:type="dcterms:W3CDTF">2015-07-07T11:59:42Z</dcterms:modified>
</cp:coreProperties>
</file>